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49"/>
  </p:notesMasterIdLst>
  <p:sldIdLst>
    <p:sldId id="256" r:id="rId2"/>
    <p:sldId id="257" r:id="rId3"/>
    <p:sldId id="288" r:id="rId4"/>
    <p:sldId id="289" r:id="rId5"/>
    <p:sldId id="271" r:id="rId6"/>
    <p:sldId id="290" r:id="rId7"/>
    <p:sldId id="291" r:id="rId8"/>
    <p:sldId id="283" r:id="rId9"/>
    <p:sldId id="266" r:id="rId10"/>
    <p:sldId id="270" r:id="rId11"/>
    <p:sldId id="272" r:id="rId12"/>
    <p:sldId id="286" r:id="rId13"/>
    <p:sldId id="287" r:id="rId14"/>
    <p:sldId id="273" r:id="rId15"/>
    <p:sldId id="274" r:id="rId16"/>
    <p:sldId id="275" r:id="rId17"/>
    <p:sldId id="269" r:id="rId18"/>
    <p:sldId id="276" r:id="rId19"/>
    <p:sldId id="278" r:id="rId20"/>
    <p:sldId id="284" r:id="rId21"/>
    <p:sldId id="285" r:id="rId22"/>
    <p:sldId id="279" r:id="rId23"/>
    <p:sldId id="280" r:id="rId24"/>
    <p:sldId id="281" r:id="rId25"/>
    <p:sldId id="282" r:id="rId26"/>
    <p:sldId id="292" r:id="rId27"/>
    <p:sldId id="293" r:id="rId28"/>
    <p:sldId id="294" r:id="rId29"/>
    <p:sldId id="295" r:id="rId30"/>
    <p:sldId id="296" r:id="rId31"/>
    <p:sldId id="297" r:id="rId32"/>
    <p:sldId id="298" r:id="rId33"/>
    <p:sldId id="299" r:id="rId34"/>
    <p:sldId id="300" r:id="rId35"/>
    <p:sldId id="301" r:id="rId36"/>
    <p:sldId id="302" r:id="rId37"/>
    <p:sldId id="303" r:id="rId38"/>
    <p:sldId id="304" r:id="rId39"/>
    <p:sldId id="305" r:id="rId40"/>
    <p:sldId id="306" r:id="rId41"/>
    <p:sldId id="307" r:id="rId42"/>
    <p:sldId id="268" r:id="rId43"/>
    <p:sldId id="267" r:id="rId44"/>
    <p:sldId id="264" r:id="rId45"/>
    <p:sldId id="263" r:id="rId46"/>
    <p:sldId id="258" r:id="rId47"/>
    <p:sldId id="259" r:id="rId48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532BB16-631E-86D9-9E70-BFE485F5E472}" name="Pontello Leonardo" initials="PL" userId="S::leonardo.pontello@studenti.unipd.it::e1f66af7-fa05-4e62-a638-65f61bf3ed2c" providerId="AD"/>
  <p188:author id="{2B47A61A-FD93-7595-C20B-37EEF1508DF6}" name="Fattorel Alessandro" initials="FA" userId="S::alessandro.fattorel@studenti.unipd.it::4c8be876-182f-48df-a8f8-cf95002ea173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21F1B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5DB0ADC-19C6-F82B-E897-50F02B0DC2D3}" v="782" dt="2025-01-01T16:21:36.44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80" d="100"/>
          <a:sy n="80" d="100"/>
        </p:scale>
        <p:origin x="106" y="-3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55" Type="http://schemas.microsoft.com/office/2018/10/relationships/authors" Target="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6DE6C1-0D4F-40AF-85DF-C1F5DECC53A8}" type="datetimeFigureOut">
              <a:rPr lang="it-IT" smtClean="0"/>
              <a:pPr/>
              <a:t>05/01/2025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2DBD17-AA56-4B3E-BE8E-B8743FCB105A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943983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E98A6E1-DC11-C213-C49B-4CE1A884E4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76C5EF09-4C5E-B147-BEF8-8B66FFFEA2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E774B46-543F-F0B0-1410-BF1E7177DE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pPr/>
              <a:t>1/5/2025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21F3B55-F3E2-1A2D-7FD6-BEC64BEDFF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03C2C70-ACDC-D114-6B42-27BE4C259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6639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383B4F46-4564-BD98-9A70-890134ABAB8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B3071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Ins="360000" anchor="ctr"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/>
            </a:pPr>
            <a:endParaRPr lang="it-IT" altLang="it-IT" sz="2400">
              <a:solidFill>
                <a:schemeClr val="bg1"/>
              </a:solidFill>
            </a:endParaRPr>
          </a:p>
        </p:txBody>
      </p:sp>
      <p:pic>
        <p:nvPicPr>
          <p:cNvPr id="4" name="Immagine 6">
            <a:extLst>
              <a:ext uri="{FF2B5EF4-FFF2-40B4-BE49-F238E27FC236}">
                <a16:creationId xmlns:a16="http://schemas.microsoft.com/office/drawing/2014/main" id="{7A2A5C85-D8F9-95C2-D93A-D6AAA8D0129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1640" y="1159933"/>
            <a:ext cx="7568720" cy="2105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olo 1">
            <a:extLst>
              <a:ext uri="{FF2B5EF4-FFF2-40B4-BE49-F238E27FC236}">
                <a16:creationId xmlns:a16="http://schemas.microsoft.com/office/drawing/2014/main" id="{DE965153-D1B8-47F9-ECA7-A02B37578D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47593" y="3285951"/>
            <a:ext cx="9096815" cy="12903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6" name="Segnaposto testo 13">
            <a:extLst>
              <a:ext uri="{FF2B5EF4-FFF2-40B4-BE49-F238E27FC236}">
                <a16:creationId xmlns:a16="http://schemas.microsoft.com/office/drawing/2014/main" id="{1D13A2E7-1F45-2252-AAE6-76F193D9D50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935526" y="4741032"/>
            <a:ext cx="6320949" cy="758068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20290198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B4D642F2-5021-578D-0B5A-F0C9826C560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 bwMode="auto">
          <a:xfrm>
            <a:off x="-1" y="0"/>
            <a:ext cx="12192001" cy="1138767"/>
          </a:xfrm>
          <a:prstGeom prst="rect">
            <a:avLst/>
          </a:prstGeom>
          <a:solidFill>
            <a:srgbClr val="B3071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Ins="360000" anchor="ctr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defRPr/>
            </a:pPr>
            <a:endParaRPr lang="it-IT" altLang="it-IT" sz="2400">
              <a:solidFill>
                <a:schemeClr val="bg1"/>
              </a:solidFill>
            </a:endParaRP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5BB52DDA-C01F-9F3B-B508-D3698A0EAD6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658" y="172188"/>
            <a:ext cx="2856424" cy="794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itolo 1">
            <a:extLst>
              <a:ext uri="{FF2B5EF4-FFF2-40B4-BE49-F238E27FC236}">
                <a16:creationId xmlns:a16="http://schemas.microsoft.com/office/drawing/2014/main" id="{3A4080AB-402D-FB91-8F6E-E1F4FB36C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000" y="1153221"/>
            <a:ext cx="11736000" cy="1188000"/>
          </a:xfrm>
        </p:spPr>
        <p:txBody>
          <a:bodyPr>
            <a:normAutofit/>
          </a:bodyPr>
          <a:lstStyle>
            <a:lvl1pPr>
              <a:defRPr sz="36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quarter" idx="10" hasCustomPrompt="1"/>
          </p:nvPr>
        </p:nvSpPr>
        <p:spPr>
          <a:xfrm>
            <a:off x="6179127" y="2592996"/>
            <a:ext cx="5663346" cy="3859558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pPr lvl="0"/>
            <a:r>
              <a:rPr lang="it-IT"/>
              <a:t>Inserire testo</a:t>
            </a:r>
          </a:p>
        </p:txBody>
      </p:sp>
      <p:sp>
        <p:nvSpPr>
          <p:cNvPr id="11" name="Segnaposto contenuto 2"/>
          <p:cNvSpPr>
            <a:spLocks noGrp="1"/>
          </p:cNvSpPr>
          <p:nvPr>
            <p:ph sz="quarter" idx="11" hasCustomPrompt="1"/>
          </p:nvPr>
        </p:nvSpPr>
        <p:spPr>
          <a:xfrm>
            <a:off x="1215640" y="2592996"/>
            <a:ext cx="3781233" cy="1794277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pPr lvl="0"/>
            <a:r>
              <a:rPr lang="it-IT"/>
              <a:t>Inserire testo</a:t>
            </a:r>
          </a:p>
        </p:txBody>
      </p:sp>
      <p:sp>
        <p:nvSpPr>
          <p:cNvPr id="12" name="Segnaposto contenuto 2"/>
          <p:cNvSpPr>
            <a:spLocks noGrp="1"/>
          </p:cNvSpPr>
          <p:nvPr>
            <p:ph sz="quarter" idx="12" hasCustomPrompt="1"/>
          </p:nvPr>
        </p:nvSpPr>
        <p:spPr>
          <a:xfrm>
            <a:off x="1215640" y="4777396"/>
            <a:ext cx="3781234" cy="1794277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pPr lvl="0"/>
            <a:r>
              <a:rPr lang="it-IT"/>
              <a:t>Inserire testo</a:t>
            </a:r>
          </a:p>
        </p:txBody>
      </p:sp>
    </p:spTree>
    <p:extLst>
      <p:ext uri="{BB962C8B-B14F-4D97-AF65-F5344CB8AC3E}">
        <p14:creationId xmlns:p14="http://schemas.microsoft.com/office/powerpoint/2010/main" val="21499743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383B4F46-4564-BD98-9A70-890134ABAB8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B3071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Ins="360000" anchor="ctr"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/>
            </a:pPr>
            <a:endParaRPr lang="it-IT" altLang="it-IT" sz="2400">
              <a:solidFill>
                <a:schemeClr val="bg1"/>
              </a:solidFill>
            </a:endParaRPr>
          </a:p>
        </p:txBody>
      </p:sp>
      <p:pic>
        <p:nvPicPr>
          <p:cNvPr id="8" name="Immagine 6">
            <a:extLst>
              <a:ext uri="{FF2B5EF4-FFF2-40B4-BE49-F238E27FC236}">
                <a16:creationId xmlns:a16="http://schemas.microsoft.com/office/drawing/2014/main" id="{38BF697F-4C3F-B44D-F6C6-3D1E0DC6197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9342" y="2269067"/>
            <a:ext cx="8333317" cy="23198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385344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yout personalizza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pPr/>
              <a:t>1/5/2025</a:t>
            </a:fld>
            <a:endParaRPr lang="en-US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8876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42635D8-CCDF-6D38-8F13-A179A41E7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E434A56-224E-D866-A28F-911AF1B326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72815B5-BA9F-4BC1-142B-FB146E5553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pPr/>
              <a:t>1/5/2025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9639FF7-9837-5485-22E6-98359CE279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1BA95AF-CF08-9540-8958-30ECAA24D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674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909B05C-6215-0CBC-7B82-45F3AB9177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6CBDA081-A4AC-23E8-A80B-BB3EDFA46C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D0D27AD-7692-29FD-138C-8E2D277B0C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pPr/>
              <a:t>1/5/2025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EFA7B6A-8E96-4A22-AC28-CC5D4A5FC0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81F665B-5DD5-68C7-A7BF-2101FC919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4608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07E8C6D-2746-FE8C-D954-F04A0892A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8C4DAC7-51DC-0512-D3C5-636DA9B671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2DC77EFD-F6AD-7E4A-2466-734F7D9F89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DDF64D86-9423-4050-EABD-82F754AC97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pPr/>
              <a:t>1/5/2025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1F5BF3C-0092-1DEB-DF7D-873B0ECF5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61891FFC-8CE4-A06C-6922-845EBB33D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5774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91E9C76-ADD7-91FE-76C9-8E59F94629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FFA3DAC0-0839-47EF-03C6-93B46E1AE5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68AAB33E-3013-3EE2-4E41-A18D1471D0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EA8BE1D0-E709-E1B6-7882-A7C1F3F842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4067025A-7024-FF82-2CD9-A169C692DB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0294965E-60D1-02D6-7D5B-78FA5B51BD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pPr/>
              <a:t>1/5/2025</a:t>
            </a:fld>
            <a:endParaRPr lang="en-US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C285446E-D0C3-EB44-D741-898EA10E6D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96CEDB29-873E-5535-846B-35B3DC357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1586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531BEB9-DC85-61DC-2E70-EECA88267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0784C7E1-3A6B-9BF3-9D7E-B84FBB4EA4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pPr/>
              <a:t>1/5/2025</a:t>
            </a:fld>
            <a:endParaRPr lang="en-US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814B297B-6060-AC1C-692E-69C528C05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3C92E7EA-01EC-8DA9-0AD8-097FF79EA7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79429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96D660FF-A924-B2C4-5D36-2548BC1C85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pPr/>
              <a:t>1/5/2025</a:t>
            </a:fld>
            <a:endParaRPr lang="en-US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A48134CA-4890-3AD2-BFC1-635593B23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959B0E4-734C-4FB1-ABD0-43EBCEE40C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9548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1AA02DE-EF25-8A34-A17C-9CF1E5385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0EDFA90-A16F-D126-B45F-FA7913A12F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107362F2-2D07-BADC-9028-5FF264BBC3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28E7C2D8-244A-8B91-1324-66BF5F723B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pPr/>
              <a:t>1/5/2025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75F98A4E-3799-1101-A9C0-EA1E537A9D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CE56DED9-3158-0431-69E5-757400DB0C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8774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3170726-1E27-AA9F-3B2E-692DBC81A1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2DA53B16-4FDD-45A1-11E9-42FB6DC889E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D8374E34-1E69-D976-B1C5-8499B3A13F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229DC378-0820-E023-FD20-90E7E384F2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pPr/>
              <a:t>1/5/2025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E64F833C-9ED4-C074-2B18-A66A6F9C5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D36D7FED-89C8-E0C9-1D82-948243332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2374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C8C73D6B-3B98-0B4D-3839-170A9073C5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212E685-16F2-CD57-8F24-94C80A592C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90F94EB-D8FF-46BD-0EB1-02B9720A48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pPr/>
              <a:t>1/5/2025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5E05C7A-E8F9-1686-FBF1-6D0625EB7D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F7E8887-8F71-A9F3-4692-499C4365B0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4198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  <p:sldLayoutId id="2147483720" r:id="rId12"/>
    <p:sldLayoutId id="2147483721" r:id="rId13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4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7.png"/><Relationship Id="rId5" Type="http://schemas.openxmlformats.org/officeDocument/2006/relationships/image" Target="../media/image16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34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microsoft.com/office/2007/relationships/hdphoto" Target="../media/hdphoto1.wdp"/><Relationship Id="rId7" Type="http://schemas.openxmlformats.org/officeDocument/2006/relationships/image" Target="../media/image4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microsoft.com/office/2007/relationships/hdphoto" Target="../media/hdphoto1.wdp"/><Relationship Id="rId7" Type="http://schemas.openxmlformats.org/officeDocument/2006/relationships/image" Target="../media/image4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jpg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microsoft.com/office/2007/relationships/hdphoto" Target="../media/hdphoto1.wdp"/><Relationship Id="rId7" Type="http://schemas.openxmlformats.org/officeDocument/2006/relationships/image" Target="../media/image5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3.png"/><Relationship Id="rId7" Type="http://schemas.openxmlformats.org/officeDocument/2006/relationships/image" Target="../media/image62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1.png"/><Relationship Id="rId5" Type="http://schemas.openxmlformats.org/officeDocument/2006/relationships/image" Target="../media/image45.png"/><Relationship Id="rId4" Type="http://schemas.microsoft.com/office/2007/relationships/hdphoto" Target="../media/hdphoto1.wdp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5.png"/><Relationship Id="rId5" Type="http://schemas.openxmlformats.org/officeDocument/2006/relationships/image" Target="../media/image64.jpg"/><Relationship Id="rId4" Type="http://schemas.openxmlformats.org/officeDocument/2006/relationships/image" Target="../media/image49.png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7.jpg"/><Relationship Id="rId5" Type="http://schemas.openxmlformats.org/officeDocument/2006/relationships/image" Target="../media/image66.jpg"/><Relationship Id="rId4" Type="http://schemas.openxmlformats.org/officeDocument/2006/relationships/image" Target="../media/image65.png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7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7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0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80.png"/><Relationship Id="rId4" Type="http://schemas.microsoft.com/office/2007/relationships/hdphoto" Target="../media/hdphoto1.wdp"/></Relationships>
</file>

<file path=ppt/slides/_rels/slide4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81.png"/></Relationships>
</file>

<file path=ppt/slides/_rels/slide4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82.png"/></Relationships>
</file>

<file path=ppt/slides/_rels/slide4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83.png"/></Relationships>
</file>

<file path=ppt/slides/_rels/slide4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/Relationships>
</file>

<file path=ppt/slides/_rels/slide4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/Relationships>
</file>

<file path=ppt/slides/_rels/slide4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1C78E4A9-80B2-2666-AD7F-10CCA19A88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99B6748C-E420-8877-781D-C5840FC49633}"/>
              </a:ext>
            </a:extLst>
          </p:cNvPr>
          <p:cNvSpPr txBox="1"/>
          <p:nvPr/>
        </p:nvSpPr>
        <p:spPr>
          <a:xfrm>
            <a:off x="3625592" y="4165310"/>
            <a:ext cx="461390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err="1">
                <a:cs typeface="Arial"/>
              </a:rPr>
              <a:t>Unicycle</a:t>
            </a:r>
            <a:r>
              <a:rPr lang="it-IT" dirty="0">
                <a:cs typeface="Arial"/>
              </a:rPr>
              <a:t> project</a:t>
            </a:r>
          </a:p>
        </p:txBody>
      </p:sp>
    </p:spTree>
    <p:extLst>
      <p:ext uri="{BB962C8B-B14F-4D97-AF65-F5344CB8AC3E}">
        <p14:creationId xmlns:p14="http://schemas.microsoft.com/office/powerpoint/2010/main" val="39625839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CBCDC6F8-13A0-B77E-2B54-45BF866F65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9024" y="1345003"/>
            <a:ext cx="7425725" cy="488686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961A65F-F49F-4386-8EFF-ABB8EEA3D924}"/>
              </a:ext>
            </a:extLst>
          </p:cNvPr>
          <p:cNvSpPr txBox="1"/>
          <p:nvPr/>
        </p:nvSpPr>
        <p:spPr>
          <a:xfrm>
            <a:off x="312258" y="1518248"/>
            <a:ext cx="3666766" cy="4120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000" b="1" dirty="0" err="1">
                <a:cs typeface="Arial"/>
              </a:rPr>
              <a:t>Avoiding</a:t>
            </a:r>
            <a:r>
              <a:rPr lang="it-IT" sz="2000" b="1" dirty="0">
                <a:cs typeface="Arial"/>
              </a:rPr>
              <a:t> </a:t>
            </a:r>
            <a:r>
              <a:rPr lang="it-IT" sz="2000" b="1" dirty="0" err="1">
                <a:cs typeface="Arial"/>
              </a:rPr>
              <a:t>division</a:t>
            </a:r>
            <a:r>
              <a:rPr lang="it-IT" sz="2000" b="1" dirty="0">
                <a:cs typeface="Arial"/>
              </a:rPr>
              <a:t> by zero</a:t>
            </a:r>
            <a:endParaRPr lang="en-US" b="1" dirty="0" err="1"/>
          </a:p>
        </p:txBody>
      </p:sp>
      <p:pic>
        <p:nvPicPr>
          <p:cNvPr id="10" name="Picture 9" descr="A computer diagram of a circuit board&#10;&#10;Description automatically generated">
            <a:extLst>
              <a:ext uri="{FF2B5EF4-FFF2-40B4-BE49-F238E27FC236}">
                <a16:creationId xmlns:a16="http://schemas.microsoft.com/office/drawing/2014/main" id="{8E028773-C3BC-7FA1-0EE0-4014A11ACB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258" y="2592957"/>
            <a:ext cx="3286125" cy="2362200"/>
          </a:xfrm>
          <a:prstGeom prst="rect">
            <a:avLst/>
          </a:prstGeom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761A39D2-1692-03C1-6DD5-5B6A49E564E0}"/>
              </a:ext>
            </a:extLst>
          </p:cNvPr>
          <p:cNvSpPr/>
          <p:nvPr/>
        </p:nvSpPr>
        <p:spPr>
          <a:xfrm rot="-540000">
            <a:off x="2535208" y="3771941"/>
            <a:ext cx="1551628" cy="17140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A653793-C092-7D23-F4CD-B2DBC47CE14B}"/>
              </a:ext>
            </a:extLst>
          </p:cNvPr>
          <p:cNvSpPr/>
          <p:nvPr/>
        </p:nvSpPr>
        <p:spPr>
          <a:xfrm>
            <a:off x="4363951" y="2110653"/>
            <a:ext cx="4228071" cy="120403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2932AB9-F329-5224-67E0-56E61A989E81}"/>
              </a:ext>
            </a:extLst>
          </p:cNvPr>
          <p:cNvSpPr/>
          <p:nvPr/>
        </p:nvSpPr>
        <p:spPr>
          <a:xfrm>
            <a:off x="4363950" y="4281633"/>
            <a:ext cx="5291995" cy="149158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5793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FA22311F-EEBE-A368-8942-D7AD4ECBD2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4282" y="1341677"/>
            <a:ext cx="6487962" cy="512355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EA653793-C092-7D23-F4CD-B2DBC47CE14B}"/>
              </a:ext>
            </a:extLst>
          </p:cNvPr>
          <p:cNvSpPr/>
          <p:nvPr/>
        </p:nvSpPr>
        <p:spPr>
          <a:xfrm>
            <a:off x="5499762" y="1521181"/>
            <a:ext cx="2100223" cy="52829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2932AB9-F329-5224-67E0-56E61A989E81}"/>
              </a:ext>
            </a:extLst>
          </p:cNvPr>
          <p:cNvSpPr/>
          <p:nvPr/>
        </p:nvSpPr>
        <p:spPr>
          <a:xfrm>
            <a:off x="5499761" y="3720917"/>
            <a:ext cx="3523580" cy="179350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diagram of a computer&#10;&#10;Description automatically generated">
            <a:extLst>
              <a:ext uri="{FF2B5EF4-FFF2-40B4-BE49-F238E27FC236}">
                <a16:creationId xmlns:a16="http://schemas.microsoft.com/office/drawing/2014/main" id="{E3B456F6-4DCD-69E4-94B4-B6A215F5BA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551" y="2049479"/>
            <a:ext cx="3838575" cy="17240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961A65F-F49F-4386-8EFF-ABB8EEA3D924}"/>
              </a:ext>
            </a:extLst>
          </p:cNvPr>
          <p:cNvSpPr txBox="1"/>
          <p:nvPr/>
        </p:nvSpPr>
        <p:spPr>
          <a:xfrm>
            <a:off x="310551" y="1216325"/>
            <a:ext cx="4928558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000" b="1" dirty="0">
                <a:cs typeface="Arial"/>
              </a:rPr>
              <a:t>Gains and </a:t>
            </a:r>
            <a:r>
              <a:rPr lang="it-IT" sz="2000" b="1" dirty="0" err="1">
                <a:cs typeface="Arial"/>
              </a:rPr>
              <a:t>parameters</a:t>
            </a:r>
            <a:r>
              <a:rPr lang="it-IT" sz="2000" b="1" dirty="0">
                <a:cs typeface="Arial"/>
              </a:rPr>
              <a:t> </a:t>
            </a:r>
            <a:r>
              <a:rPr lang="it-IT" sz="2000" dirty="0">
                <a:cs typeface="Arial"/>
              </a:rPr>
              <a:t>--&gt; gains: </a:t>
            </a:r>
            <a:r>
              <a:rPr lang="it-IT" sz="2000" dirty="0" err="1">
                <a:cs typeface="Arial"/>
              </a:rPr>
              <a:t>also</a:t>
            </a:r>
            <a:r>
              <a:rPr lang="it-IT" sz="2000" dirty="0">
                <a:cs typeface="Arial"/>
              </a:rPr>
              <a:t> plot </a:t>
            </a:r>
            <a:r>
              <a:rPr lang="it-IT" sz="2000" dirty="0" err="1">
                <a:cs typeface="Arial"/>
              </a:rPr>
              <a:t>where</a:t>
            </a:r>
            <a:r>
              <a:rPr lang="it-IT" sz="2000" dirty="0">
                <a:cs typeface="Arial"/>
              </a:rPr>
              <a:t> </a:t>
            </a:r>
            <a:r>
              <a:rPr lang="it-IT" sz="2000" dirty="0" err="1">
                <a:cs typeface="Arial"/>
              </a:rPr>
              <a:t>they</a:t>
            </a:r>
            <a:r>
              <a:rPr lang="it-IT" sz="2000" dirty="0">
                <a:cs typeface="Arial"/>
              </a:rPr>
              <a:t> </a:t>
            </a:r>
            <a:r>
              <a:rPr lang="it-IT" sz="2000" dirty="0" err="1">
                <a:cs typeface="Arial"/>
              </a:rPr>
              <a:t>lives</a:t>
            </a:r>
            <a:r>
              <a:rPr lang="it-IT" sz="2000" dirty="0">
                <a:cs typeface="Arial"/>
              </a:rPr>
              <a:t> 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15A2755-D19D-51A3-13DB-1E76CA96D1E6}"/>
              </a:ext>
            </a:extLst>
          </p:cNvPr>
          <p:cNvSpPr/>
          <p:nvPr/>
        </p:nvSpPr>
        <p:spPr>
          <a:xfrm>
            <a:off x="7329268" y="5598941"/>
            <a:ext cx="4135902" cy="2808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39A7E33-ABB2-A263-2786-B62ABB7A02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460" y="4318958"/>
            <a:ext cx="5219700" cy="1724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7806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1C1D94-DA35-1372-DC13-FB9DE1ADFE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712175FA-2132-5B01-2834-EFBEED7588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9E79062-1595-4193-AD51-3F140A412B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50695"/>
            <a:ext cx="12192000" cy="5593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70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A2C087-270C-30FE-3240-E5B6ED803F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A9CFCEE6-52C1-7EDE-FA1A-308000F8F5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FAAB4AD-9FE1-0DB0-93DA-1EEF0E6071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64763"/>
            <a:ext cx="12192000" cy="5593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3069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A171966-0C4F-D129-F6D3-46D9B79FB0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64763"/>
            <a:ext cx="12192000" cy="559323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DBF66C9-B03C-CEC9-C749-980C19FC9415}"/>
              </a:ext>
            </a:extLst>
          </p:cNvPr>
          <p:cNvSpPr txBox="1"/>
          <p:nvPr/>
        </p:nvSpPr>
        <p:spPr>
          <a:xfrm>
            <a:off x="4037427" y="110527"/>
            <a:ext cx="47970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Cambia </a:t>
            </a:r>
            <a:r>
              <a:rPr lang="it-IT" dirty="0" err="1"/>
              <a:t>theta_ref</a:t>
            </a:r>
            <a:r>
              <a:rPr lang="it-IT" dirty="0"/>
              <a:t> in </a:t>
            </a:r>
            <a:r>
              <a:rPr lang="it-IT" dirty="0" err="1"/>
              <a:t>theta_d</a:t>
            </a:r>
            <a:r>
              <a:rPr lang="it-IT" dirty="0"/>
              <a:t> o cambia </a:t>
            </a:r>
            <a:r>
              <a:rPr lang="it-IT" dirty="0" err="1"/>
              <a:t>x_d</a:t>
            </a:r>
            <a:r>
              <a:rPr lang="it-IT" dirty="0"/>
              <a:t> , </a:t>
            </a:r>
            <a:r>
              <a:rPr lang="it-IT" dirty="0" err="1"/>
              <a:t>y_d</a:t>
            </a:r>
            <a:r>
              <a:rPr lang="it-IT" dirty="0"/>
              <a:t> e controlla che siamo giusto lineare questo grafico </a:t>
            </a:r>
          </a:p>
        </p:txBody>
      </p:sp>
    </p:spTree>
    <p:extLst>
      <p:ext uri="{BB962C8B-B14F-4D97-AF65-F5344CB8AC3E}">
        <p14:creationId xmlns:p14="http://schemas.microsoft.com/office/powerpoint/2010/main" val="21727990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12D80CE-FEDE-5FEC-DAAB-94FE779E4F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341929"/>
            <a:ext cx="12192000" cy="5593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3665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8F290B7-375A-4F81-461B-7A4D7D3162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115447"/>
            <a:ext cx="12192000" cy="559323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B11CC98-EB94-5F1A-C4E1-DD2F449B6E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0348" y="3428999"/>
            <a:ext cx="5487129" cy="251729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961A65F-F49F-4386-8EFF-ABB8EEA3D924}"/>
              </a:ext>
            </a:extLst>
          </p:cNvPr>
          <p:cNvSpPr txBox="1"/>
          <p:nvPr/>
        </p:nvSpPr>
        <p:spPr>
          <a:xfrm>
            <a:off x="224353" y="1391724"/>
            <a:ext cx="5487129" cy="31393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b="1" dirty="0">
                <a:cs typeface="Arial"/>
              </a:rPr>
              <a:t>Focus on </a:t>
            </a:r>
            <a:r>
              <a:rPr lang="it-IT" b="1" dirty="0" err="1">
                <a:cs typeface="Arial"/>
              </a:rPr>
              <a:t>sharp</a:t>
            </a:r>
            <a:r>
              <a:rPr lang="it-IT" b="1" dirty="0">
                <a:cs typeface="Arial"/>
              </a:rPr>
              <a:t> curve</a:t>
            </a:r>
          </a:p>
          <a:p>
            <a:endParaRPr lang="it-IT" dirty="0">
              <a:cs typeface="Arial"/>
            </a:endParaRPr>
          </a:p>
          <a:p>
            <a:r>
              <a:rPr lang="it-IT" dirty="0" err="1">
                <a:cs typeface="Arial"/>
              </a:rPr>
              <a:t>As</a:t>
            </a:r>
            <a:r>
              <a:rPr lang="it-IT" dirty="0">
                <a:cs typeface="Arial"/>
              </a:rPr>
              <a:t> </a:t>
            </a:r>
            <a:r>
              <a:rPr lang="it-IT" dirty="0" err="1">
                <a:cs typeface="Arial"/>
              </a:rPr>
              <a:t>expected</a:t>
            </a:r>
            <a:r>
              <a:rPr lang="it-IT" dirty="0">
                <a:cs typeface="Arial"/>
              </a:rPr>
              <a:t> from theory, </a:t>
            </a:r>
            <a:r>
              <a:rPr lang="it-IT" dirty="0" err="1">
                <a:cs typeface="Arial"/>
              </a:rPr>
              <a:t>differential</a:t>
            </a:r>
            <a:r>
              <a:rPr lang="it-IT" dirty="0">
                <a:cs typeface="Arial"/>
              </a:rPr>
              <a:t> </a:t>
            </a:r>
            <a:r>
              <a:rPr lang="it-IT" dirty="0" err="1">
                <a:cs typeface="Arial"/>
              </a:rPr>
              <a:t>flatness</a:t>
            </a:r>
            <a:r>
              <a:rPr lang="it-IT" dirty="0">
                <a:cs typeface="Arial"/>
              </a:rPr>
              <a:t> </a:t>
            </a:r>
            <a:r>
              <a:rPr lang="it-IT" dirty="0" err="1">
                <a:cs typeface="Arial"/>
              </a:rPr>
              <a:t>block</a:t>
            </a:r>
            <a:r>
              <a:rPr lang="it-IT" dirty="0">
                <a:cs typeface="Arial"/>
              </a:rPr>
              <a:t> </a:t>
            </a:r>
            <a:r>
              <a:rPr lang="it-IT" dirty="0" err="1">
                <a:cs typeface="Arial"/>
              </a:rPr>
              <a:t>should</a:t>
            </a:r>
            <a:r>
              <a:rPr lang="it-IT" dirty="0">
                <a:cs typeface="Arial"/>
              </a:rPr>
              <a:t> </a:t>
            </a:r>
            <a:r>
              <a:rPr lang="it-IT" dirty="0" err="1">
                <a:cs typeface="Arial"/>
              </a:rPr>
              <a:t>not</a:t>
            </a:r>
            <a:r>
              <a:rPr lang="it-IT" dirty="0">
                <a:cs typeface="Arial"/>
              </a:rPr>
              <a:t> be </a:t>
            </a:r>
            <a:r>
              <a:rPr lang="it-IT" dirty="0" err="1">
                <a:cs typeface="Arial"/>
              </a:rPr>
              <a:t>able</a:t>
            </a:r>
            <a:r>
              <a:rPr lang="it-IT" dirty="0">
                <a:cs typeface="Arial"/>
              </a:rPr>
              <a:t> to compute the input </a:t>
            </a:r>
            <a:r>
              <a:rPr lang="it-IT" dirty="0" err="1">
                <a:cs typeface="Arial"/>
              </a:rPr>
              <a:t>velocities</a:t>
            </a:r>
            <a:r>
              <a:rPr lang="it-IT" dirty="0">
                <a:cs typeface="Arial"/>
              </a:rPr>
              <a:t> </a:t>
            </a:r>
            <a:r>
              <a:rPr lang="it-IT" dirty="0" err="1">
                <a:cs typeface="Arial"/>
              </a:rPr>
              <a:t>when</a:t>
            </a:r>
            <a:r>
              <a:rPr lang="it-IT" dirty="0">
                <a:cs typeface="Arial"/>
              </a:rPr>
              <a:t> </a:t>
            </a:r>
            <a:r>
              <a:rPr lang="it-IT" dirty="0" err="1">
                <a:cs typeface="Arial"/>
              </a:rPr>
              <a:t>reaching</a:t>
            </a:r>
            <a:r>
              <a:rPr lang="it-IT" dirty="0">
                <a:cs typeface="Arial"/>
              </a:rPr>
              <a:t> a non </a:t>
            </a:r>
            <a:r>
              <a:rPr lang="it-IT" dirty="0" err="1">
                <a:cs typeface="Arial"/>
              </a:rPr>
              <a:t>differentiable</a:t>
            </a:r>
            <a:r>
              <a:rPr lang="it-IT" dirty="0">
                <a:cs typeface="Arial"/>
              </a:rPr>
              <a:t> part of the </a:t>
            </a:r>
            <a:r>
              <a:rPr lang="it-IT" dirty="0" err="1">
                <a:cs typeface="Arial"/>
              </a:rPr>
              <a:t>trajectory</a:t>
            </a:r>
            <a:r>
              <a:rPr lang="it-IT" dirty="0">
                <a:cs typeface="Arial"/>
              </a:rPr>
              <a:t>. </a:t>
            </a:r>
            <a:r>
              <a:rPr lang="it-IT" dirty="0" err="1">
                <a:cs typeface="Arial"/>
              </a:rPr>
              <a:t>Indeed</a:t>
            </a:r>
            <a:r>
              <a:rPr lang="it-IT" dirty="0">
                <a:cs typeface="Arial"/>
              </a:rPr>
              <a:t>, </a:t>
            </a:r>
            <a:r>
              <a:rPr lang="it-IT" dirty="0" err="1">
                <a:cs typeface="Arial"/>
              </a:rPr>
              <a:t>impulses</a:t>
            </a:r>
            <a:r>
              <a:rPr lang="it-IT" dirty="0">
                <a:cs typeface="Arial"/>
              </a:rPr>
              <a:t> in </a:t>
            </a:r>
            <a:r>
              <a:rPr lang="it-IT" dirty="0" err="1">
                <a:cs typeface="Arial"/>
              </a:rPr>
              <a:t>both</a:t>
            </a:r>
            <a:r>
              <a:rPr lang="it-IT" dirty="0">
                <a:cs typeface="Arial"/>
              </a:rPr>
              <a:t> </a:t>
            </a:r>
            <a:r>
              <a:rPr lang="it-IT" dirty="0" err="1">
                <a:cs typeface="Arial"/>
              </a:rPr>
              <a:t>velocities</a:t>
            </a:r>
            <a:r>
              <a:rPr lang="it-IT" dirty="0">
                <a:cs typeface="Arial"/>
              </a:rPr>
              <a:t> </a:t>
            </a:r>
            <a:r>
              <a:rPr lang="it-IT" dirty="0" err="1">
                <a:cs typeface="Arial"/>
              </a:rPr>
              <a:t>arises</a:t>
            </a:r>
            <a:r>
              <a:rPr lang="it-IT" dirty="0">
                <a:cs typeface="Arial"/>
              </a:rPr>
              <a:t>, with </a:t>
            </a:r>
            <a:r>
              <a:rPr lang="it-IT" dirty="0" err="1">
                <a:cs typeface="Arial"/>
              </a:rPr>
              <a:t>stronger</a:t>
            </a:r>
            <a:r>
              <a:rPr lang="it-IT" dirty="0">
                <a:cs typeface="Arial"/>
              </a:rPr>
              <a:t> </a:t>
            </a:r>
            <a:r>
              <a:rPr lang="it-IT" dirty="0" err="1">
                <a:cs typeface="Arial"/>
              </a:rPr>
              <a:t>effect</a:t>
            </a:r>
            <a:r>
              <a:rPr lang="it-IT" dirty="0">
                <a:cs typeface="Arial"/>
              </a:rPr>
              <a:t> in omega, (</a:t>
            </a:r>
            <a:r>
              <a:rPr lang="it-IT" dirty="0" err="1">
                <a:cs typeface="Arial"/>
              </a:rPr>
              <a:t>its</a:t>
            </a:r>
            <a:r>
              <a:rPr lang="it-IT" dirty="0">
                <a:cs typeface="Arial"/>
              </a:rPr>
              <a:t> </a:t>
            </a:r>
            <a:r>
              <a:rPr lang="it-IT" dirty="0" err="1">
                <a:cs typeface="Arial"/>
              </a:rPr>
              <a:t>computation</a:t>
            </a:r>
            <a:r>
              <a:rPr lang="it-IT" dirty="0">
                <a:cs typeface="Arial"/>
              </a:rPr>
              <a:t> </a:t>
            </a:r>
            <a:r>
              <a:rPr lang="it-IT" dirty="0" err="1">
                <a:cs typeface="Arial"/>
              </a:rPr>
              <a:t>is</a:t>
            </a:r>
            <a:r>
              <a:rPr lang="it-IT" dirty="0">
                <a:cs typeface="Arial"/>
              </a:rPr>
              <a:t> </a:t>
            </a:r>
            <a:r>
              <a:rPr lang="it-IT" dirty="0" err="1">
                <a:cs typeface="Arial"/>
              </a:rPr>
              <a:t>based</a:t>
            </a:r>
            <a:r>
              <a:rPr lang="it-IT" dirty="0">
                <a:cs typeface="Arial"/>
              </a:rPr>
              <a:t> on the second </a:t>
            </a:r>
            <a:r>
              <a:rPr lang="it-IT" dirty="0" err="1">
                <a:cs typeface="Arial"/>
              </a:rPr>
              <a:t>order</a:t>
            </a:r>
            <a:r>
              <a:rPr lang="it-IT" dirty="0">
                <a:cs typeface="Arial"/>
              </a:rPr>
              <a:t> derivative).</a:t>
            </a:r>
          </a:p>
          <a:p>
            <a:r>
              <a:rPr lang="it-IT" dirty="0" err="1">
                <a:cs typeface="Arial"/>
              </a:rPr>
              <a:t>Nonetheless</a:t>
            </a:r>
            <a:r>
              <a:rPr lang="it-IT" dirty="0">
                <a:cs typeface="Arial"/>
              </a:rPr>
              <a:t>, thanks to </a:t>
            </a:r>
            <a:r>
              <a:rPr lang="it-IT" dirty="0" err="1">
                <a:cs typeface="Arial"/>
              </a:rPr>
              <a:t>Simulink</a:t>
            </a:r>
            <a:r>
              <a:rPr lang="it-IT" dirty="0">
                <a:cs typeface="Arial"/>
              </a:rPr>
              <a:t> </a:t>
            </a:r>
            <a:r>
              <a:rPr lang="it-IT" dirty="0" err="1">
                <a:cs typeface="Arial"/>
              </a:rPr>
              <a:t>implementation</a:t>
            </a:r>
            <a:r>
              <a:rPr lang="it-IT" dirty="0">
                <a:cs typeface="Arial"/>
              </a:rPr>
              <a:t> of the derivative </a:t>
            </a:r>
            <a:r>
              <a:rPr lang="it-IT" dirty="0" err="1">
                <a:cs typeface="Arial"/>
              </a:rPr>
              <a:t>we</a:t>
            </a:r>
            <a:r>
              <a:rPr lang="it-IT" dirty="0">
                <a:cs typeface="Arial"/>
              </a:rPr>
              <a:t> </a:t>
            </a:r>
            <a:r>
              <a:rPr lang="it-IT" dirty="0" err="1">
                <a:cs typeface="Arial"/>
              </a:rPr>
              <a:t>have</a:t>
            </a:r>
            <a:r>
              <a:rPr lang="it-IT" dirty="0">
                <a:cs typeface="Arial"/>
              </a:rPr>
              <a:t> </a:t>
            </a:r>
            <a:r>
              <a:rPr lang="it-IT" dirty="0" err="1">
                <a:cs typeface="Arial"/>
              </a:rPr>
              <a:t>been</a:t>
            </a:r>
            <a:r>
              <a:rPr lang="it-IT" dirty="0">
                <a:cs typeface="Arial"/>
              </a:rPr>
              <a:t> </a:t>
            </a:r>
            <a:r>
              <a:rPr lang="it-IT" dirty="0" err="1">
                <a:cs typeface="Arial"/>
              </a:rPr>
              <a:t>able</a:t>
            </a:r>
            <a:r>
              <a:rPr lang="it-IT" dirty="0">
                <a:cs typeface="Arial"/>
              </a:rPr>
              <a:t> to </a:t>
            </a:r>
            <a:r>
              <a:rPr lang="it-IT" dirty="0" err="1">
                <a:cs typeface="Arial"/>
              </a:rPr>
              <a:t>overcome</a:t>
            </a:r>
            <a:r>
              <a:rPr lang="it-IT" dirty="0">
                <a:cs typeface="Arial"/>
              </a:rPr>
              <a:t> the </a:t>
            </a:r>
            <a:r>
              <a:rPr lang="it-IT" dirty="0" err="1">
                <a:cs typeface="Arial"/>
              </a:rPr>
              <a:t>problme</a:t>
            </a:r>
            <a:r>
              <a:rPr lang="it-IT" dirty="0">
                <a:cs typeface="Arial"/>
              </a:rPr>
              <a:t> and to finish the </a:t>
            </a:r>
            <a:r>
              <a:rPr lang="it-IT" dirty="0" err="1">
                <a:cs typeface="Arial"/>
              </a:rPr>
              <a:t>simulation</a:t>
            </a:r>
            <a:r>
              <a:rPr lang="it-IT" dirty="0">
                <a:cs typeface="Arial"/>
              </a:rPr>
              <a:t> </a:t>
            </a:r>
            <a:r>
              <a:rPr lang="it-IT" dirty="0" err="1">
                <a:cs typeface="Arial"/>
              </a:rPr>
              <a:t>anyway</a:t>
            </a:r>
            <a:r>
              <a:rPr lang="it-IT" dirty="0">
                <a:cs typeface="Arial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999321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4824B18-3F7B-AD45-5756-5DB1840B6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latin typeface="Arial"/>
                <a:cs typeface="Arial"/>
              </a:rPr>
              <a:t>Video</a:t>
            </a:r>
            <a:endParaRPr lang="it-IT" dirty="0"/>
          </a:p>
        </p:txBody>
      </p:sp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linear">
            <a:hlinkClick r:id="" action="ppaction://media"/>
            <a:extLst>
              <a:ext uri="{FF2B5EF4-FFF2-40B4-BE49-F238E27FC236}">
                <a16:creationId xmlns:a16="http://schemas.microsoft.com/office/drawing/2014/main" id="{5B8E1F15-9176-F852-B9ED-CF08144E56A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671314" y="1490932"/>
            <a:ext cx="8229600" cy="463813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214235B-26FA-30AB-0162-06B620AC2833}"/>
              </a:ext>
            </a:extLst>
          </p:cNvPr>
          <p:cNvSpPr txBox="1"/>
          <p:nvPr/>
        </p:nvSpPr>
        <p:spPr>
          <a:xfrm>
            <a:off x="454325" y="2352136"/>
            <a:ext cx="1722408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000">
                <a:cs typeface="Arial"/>
              </a:rPr>
              <a:t>Sistemare e tagliare video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83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80C1B7A-3BE4-8228-18EA-8D2E595B5A6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-1" y="1182903"/>
            <a:ext cx="11662117" cy="406078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it-IT" sz="1800" dirty="0">
                <a:cs typeface="Arial"/>
              </a:rPr>
              <a:t>NON LINEAR controller --&gt; </a:t>
            </a:r>
            <a:r>
              <a:rPr lang="it-IT" sz="1800" dirty="0" err="1">
                <a:cs typeface="Arial"/>
              </a:rPr>
              <a:t>same</a:t>
            </a:r>
            <a:r>
              <a:rPr lang="it-IT" sz="1800" dirty="0">
                <a:cs typeface="Arial"/>
              </a:rPr>
              <a:t> </a:t>
            </a:r>
            <a:r>
              <a:rPr lang="it-IT" sz="1800" dirty="0" err="1">
                <a:cs typeface="Arial"/>
              </a:rPr>
              <a:t>structure</a:t>
            </a:r>
            <a:r>
              <a:rPr lang="it-IT" sz="1800" dirty="0">
                <a:cs typeface="Arial"/>
              </a:rPr>
              <a:t> , security checks … </a:t>
            </a:r>
            <a:r>
              <a:rPr lang="it-IT" sz="1800" dirty="0" err="1">
                <a:cs typeface="Arial"/>
              </a:rPr>
              <a:t>but</a:t>
            </a:r>
            <a:r>
              <a:rPr lang="it-IT" sz="1800" dirty="0">
                <a:cs typeface="Arial"/>
              </a:rPr>
              <a:t> </a:t>
            </a:r>
            <a:r>
              <a:rPr lang="it-IT" sz="1800" dirty="0" err="1">
                <a:cs typeface="Arial"/>
              </a:rPr>
              <a:t>different</a:t>
            </a:r>
            <a:r>
              <a:rPr lang="it-IT" sz="1800" dirty="0">
                <a:cs typeface="Arial"/>
              </a:rPr>
              <a:t> gain </a:t>
            </a:r>
            <a:r>
              <a:rPr lang="it-IT" sz="1800" dirty="0" err="1">
                <a:cs typeface="Arial"/>
              </a:rPr>
              <a:t>computations</a:t>
            </a:r>
          </a:p>
        </p:txBody>
      </p:sp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diagram of a computer&#10;&#10;Description automatically generated">
            <a:extLst>
              <a:ext uri="{FF2B5EF4-FFF2-40B4-BE49-F238E27FC236}">
                <a16:creationId xmlns:a16="http://schemas.microsoft.com/office/drawing/2014/main" id="{0506655F-1E07-1D62-D129-5560B7FCFF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68" y="2227579"/>
            <a:ext cx="12181932" cy="2865190"/>
          </a:xfrm>
          <a:prstGeom prst="rect">
            <a:avLst/>
          </a:prstGeom>
        </p:spPr>
      </p:pic>
      <p:sp>
        <p:nvSpPr>
          <p:cNvPr id="8" name="Titolo 1">
            <a:extLst>
              <a:ext uri="{FF2B5EF4-FFF2-40B4-BE49-F238E27FC236}">
                <a16:creationId xmlns:a16="http://schemas.microsoft.com/office/drawing/2014/main" id="{6DBB0284-F34C-9DD3-187E-195BBB95218A}"/>
              </a:ext>
            </a:extLst>
          </p:cNvPr>
          <p:cNvSpPr txBox="1">
            <a:spLocks/>
          </p:cNvSpPr>
          <p:nvPr/>
        </p:nvSpPr>
        <p:spPr>
          <a:xfrm>
            <a:off x="10068" y="1153221"/>
            <a:ext cx="12181932" cy="1188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it-IT" sz="2500" dirty="0">
                <a:latin typeface="Arial"/>
                <a:cs typeface="Arial"/>
              </a:rPr>
              <a:t>Non Linear case</a:t>
            </a:r>
            <a:endParaRPr lang="it-IT" sz="25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AB6DA2A-D110-D713-D7DE-06E77111F4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324672"/>
            <a:ext cx="6085932" cy="103729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CB9E1A2-0C47-A0E9-EFA7-0B9BDEF129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06070" y="5268069"/>
            <a:ext cx="5889373" cy="1420838"/>
          </a:xfrm>
          <a:prstGeom prst="rect">
            <a:avLst/>
          </a:prstGeom>
        </p:spPr>
      </p:pic>
      <p:sp>
        <p:nvSpPr>
          <p:cNvPr id="13" name="Segnaposto contenuto 2">
            <a:extLst>
              <a:ext uri="{FF2B5EF4-FFF2-40B4-BE49-F238E27FC236}">
                <a16:creationId xmlns:a16="http://schemas.microsoft.com/office/drawing/2014/main" id="{0DF66699-951C-51DB-61BA-D56DD984F046}"/>
              </a:ext>
            </a:extLst>
          </p:cNvPr>
          <p:cNvSpPr txBox="1">
            <a:spLocks/>
          </p:cNvSpPr>
          <p:nvPr/>
        </p:nvSpPr>
        <p:spPr>
          <a:xfrm>
            <a:off x="1" y="2041362"/>
            <a:ext cx="8412480" cy="36933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800" dirty="0">
                <a:cs typeface="Arial"/>
              </a:rPr>
              <a:t>General </a:t>
            </a:r>
            <a:r>
              <a:rPr lang="it-IT" sz="1800" dirty="0" err="1">
                <a:cs typeface="Arial"/>
              </a:rPr>
              <a:t>overview</a:t>
            </a:r>
            <a:r>
              <a:rPr lang="it-IT" sz="1800" dirty="0">
                <a:cs typeface="Arial"/>
              </a:rPr>
              <a:t> --&gt; </a:t>
            </a:r>
            <a:r>
              <a:rPr lang="it-IT" sz="1800" dirty="0" err="1">
                <a:cs typeface="Arial"/>
              </a:rPr>
              <a:t>explain</a:t>
            </a:r>
            <a:r>
              <a:rPr lang="it-IT" sz="1800" dirty="0">
                <a:cs typeface="Arial"/>
              </a:rPr>
              <a:t> the general </a:t>
            </a:r>
            <a:r>
              <a:rPr lang="it-IT" sz="1800" dirty="0" err="1">
                <a:cs typeface="Arial"/>
              </a:rPr>
              <a:t>strcuture</a:t>
            </a:r>
            <a:r>
              <a:rPr lang="it-IT" sz="1800" dirty="0">
                <a:cs typeface="Arial"/>
              </a:rPr>
              <a:t>, </a:t>
            </a:r>
            <a:r>
              <a:rPr lang="it-IT" sz="1800" dirty="0" err="1">
                <a:cs typeface="Arial"/>
              </a:rPr>
              <a:t>all</a:t>
            </a:r>
            <a:r>
              <a:rPr lang="it-IT" sz="1800" dirty="0">
                <a:cs typeface="Arial"/>
              </a:rPr>
              <a:t> the </a:t>
            </a:r>
            <a:r>
              <a:rPr lang="it-IT" sz="1800" dirty="0" err="1">
                <a:cs typeface="Arial"/>
              </a:rPr>
              <a:t>blocks</a:t>
            </a:r>
            <a:r>
              <a:rPr lang="it-IT" sz="1800" dirty="0">
                <a:cs typeface="Arial"/>
              </a:rPr>
              <a:t> and </a:t>
            </a:r>
            <a:r>
              <a:rPr lang="it-IT" sz="1800" dirty="0" err="1">
                <a:cs typeface="Arial"/>
              </a:rPr>
              <a:t>why</a:t>
            </a:r>
            <a:endParaRPr lang="it-IT" sz="1800" dirty="0" err="1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3FB2EAC-72D6-D71E-F31D-A1FF6B19B6FC}"/>
              </a:ext>
            </a:extLst>
          </p:cNvPr>
          <p:cNvSpPr txBox="1"/>
          <p:nvPr/>
        </p:nvSpPr>
        <p:spPr>
          <a:xfrm>
            <a:off x="0" y="1475336"/>
            <a:ext cx="564742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cs typeface="Arial"/>
              </a:rPr>
              <a:t>explain also the wrap / unwrap thing 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80643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white background with green and blue text&#10;&#10;Description automatically generated">
            <a:extLst>
              <a:ext uri="{FF2B5EF4-FFF2-40B4-BE49-F238E27FC236}">
                <a16:creationId xmlns:a16="http://schemas.microsoft.com/office/drawing/2014/main" id="{EB1A0C44-DFD3-CC81-80D0-8D844C9E90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9437" y="1339880"/>
            <a:ext cx="3168411" cy="5357183"/>
          </a:xfrm>
          <a:prstGeom prst="rect">
            <a:avLst/>
          </a:prstGeom>
        </p:spPr>
      </p:pic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961A65F-F49F-4386-8EFF-ABB8EEA3D924}"/>
              </a:ext>
            </a:extLst>
          </p:cNvPr>
          <p:cNvSpPr txBox="1"/>
          <p:nvPr/>
        </p:nvSpPr>
        <p:spPr>
          <a:xfrm>
            <a:off x="310551" y="1518249"/>
            <a:ext cx="318889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000" b="1" dirty="0">
                <a:cs typeface="Arial"/>
              </a:rPr>
              <a:t>Gains and </a:t>
            </a:r>
            <a:r>
              <a:rPr lang="it-IT" sz="2000" b="1" dirty="0" err="1">
                <a:cs typeface="Arial"/>
              </a:rPr>
              <a:t>parameters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A653793-C092-7D23-F4CD-B2DBC47CE14B}"/>
              </a:ext>
            </a:extLst>
          </p:cNvPr>
          <p:cNvSpPr/>
          <p:nvPr/>
        </p:nvSpPr>
        <p:spPr>
          <a:xfrm>
            <a:off x="7584480" y="1535558"/>
            <a:ext cx="2100223" cy="38452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2932AB9-F329-5224-67E0-56E61A989E81}"/>
              </a:ext>
            </a:extLst>
          </p:cNvPr>
          <p:cNvSpPr/>
          <p:nvPr/>
        </p:nvSpPr>
        <p:spPr>
          <a:xfrm>
            <a:off x="7584479" y="4137860"/>
            <a:ext cx="2704071" cy="91648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diagram of a computer&#10;&#10;Description automatically generated">
            <a:extLst>
              <a:ext uri="{FF2B5EF4-FFF2-40B4-BE49-F238E27FC236}">
                <a16:creationId xmlns:a16="http://schemas.microsoft.com/office/drawing/2014/main" id="{E3B456F6-4DCD-69E4-94B4-B6A215F5BA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551" y="2030372"/>
            <a:ext cx="3838575" cy="172402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08A5056-108C-BFC8-FDA0-087B8B2AF42F}"/>
              </a:ext>
            </a:extLst>
          </p:cNvPr>
          <p:cNvSpPr/>
          <p:nvPr/>
        </p:nvSpPr>
        <p:spPr>
          <a:xfrm>
            <a:off x="7584479" y="2642614"/>
            <a:ext cx="2704071" cy="49954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783DE24-2B23-1B21-3821-6B36829C7E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551" y="4196013"/>
            <a:ext cx="6127663" cy="2190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9764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4824B18-3F7B-AD45-5756-5DB1840B6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>
                <a:latin typeface="Arial"/>
                <a:cs typeface="Arial"/>
              </a:rPr>
              <a:t>Outline</a:t>
            </a:r>
            <a:endParaRPr lang="it-IT" dirty="0" err="1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80C1B7A-3BE4-8228-18EA-8D2E595B5A6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9A32D905-A4A0-5C3F-4C6F-4D0062E3B71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215640" y="2592996"/>
            <a:ext cx="4672629" cy="311699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514350" indent="-514350">
              <a:buAutoNum type="arabicParenR"/>
            </a:pPr>
            <a:r>
              <a:rPr lang="it-IT" dirty="0" err="1">
                <a:cs typeface="Arial"/>
              </a:rPr>
              <a:t>Introduction</a:t>
            </a:r>
          </a:p>
          <a:p>
            <a:pPr marL="514350" indent="-514350">
              <a:buAutoNum type="arabicParenR"/>
            </a:pPr>
            <a:r>
              <a:rPr lang="it-IT" dirty="0">
                <a:cs typeface="Arial"/>
              </a:rPr>
              <a:t>Framework</a:t>
            </a:r>
          </a:p>
          <a:p>
            <a:pPr marL="514350" indent="-514350">
              <a:buAutoNum type="arabicParenR"/>
            </a:pPr>
            <a:r>
              <a:rPr lang="it-IT" dirty="0">
                <a:cs typeface="Arial"/>
              </a:rPr>
              <a:t>Diff. </a:t>
            </a:r>
            <a:r>
              <a:rPr lang="it-IT" err="1">
                <a:cs typeface="Arial"/>
              </a:rPr>
              <a:t>Flatn</a:t>
            </a:r>
            <a:r>
              <a:rPr lang="it-IT" dirty="0">
                <a:cs typeface="Arial"/>
              </a:rPr>
              <a:t> L &amp; NL</a:t>
            </a:r>
          </a:p>
          <a:p>
            <a:pPr marL="514350" indent="-514350">
              <a:buAutoNum type="arabicParenR"/>
            </a:pPr>
            <a:r>
              <a:rPr lang="it-IT" dirty="0" err="1">
                <a:cs typeface="Arial"/>
              </a:rPr>
              <a:t>Outpput</a:t>
            </a:r>
            <a:r>
              <a:rPr lang="it-IT" dirty="0">
                <a:cs typeface="Arial"/>
              </a:rPr>
              <a:t> state </a:t>
            </a:r>
          </a:p>
          <a:p>
            <a:pPr marL="514350" indent="-514350">
              <a:buAutoNum type="arabicParenR"/>
            </a:pPr>
            <a:r>
              <a:rPr lang="it-IT" dirty="0">
                <a:cs typeface="Arial"/>
              </a:rPr>
              <a:t>parking</a:t>
            </a:r>
          </a:p>
          <a:p>
            <a:pPr marL="514350" indent="-514350">
              <a:buAutoNum type="arabicParenR"/>
            </a:pPr>
            <a:endParaRPr lang="it-IT" dirty="0">
              <a:cs typeface="Arial"/>
            </a:endParaRPr>
          </a:p>
          <a:p>
            <a:pPr marL="514350" indent="-514350">
              <a:buAutoNum type="arabicParenR"/>
            </a:pPr>
            <a:endParaRPr lang="it-IT" dirty="0">
              <a:cs typeface="Arial"/>
            </a:endParaRPr>
          </a:p>
        </p:txBody>
      </p:sp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4890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56E86E-B009-4DB8-129A-4A6878687D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0641A2A4-881C-FBBA-0FEA-FC23863678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01AAAA7-EBEB-13BC-0408-997005B378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64763"/>
            <a:ext cx="12192000" cy="5593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4888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C6A0AA-81C0-911A-030E-97148DDB40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31C5AC89-032A-FE17-92DF-9DBE77AD65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3FC148F-9D3E-AE6A-5179-81D6DF421D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57521"/>
            <a:ext cx="12192000" cy="5593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4356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961A65F-F49F-4386-8EFF-ABB8EEA3D924}"/>
              </a:ext>
            </a:extLst>
          </p:cNvPr>
          <p:cNvSpPr txBox="1"/>
          <p:nvPr/>
        </p:nvSpPr>
        <p:spPr>
          <a:xfrm>
            <a:off x="-5750" y="814870"/>
            <a:ext cx="1220349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000" dirty="0">
                <a:cs typeface="Arial"/>
              </a:rPr>
              <a:t>Plots --&gt; </a:t>
            </a:r>
            <a:r>
              <a:rPr lang="it-IT" sz="2000" dirty="0" err="1">
                <a:cs typeface="Arial"/>
              </a:rPr>
              <a:t>see</a:t>
            </a:r>
            <a:r>
              <a:rPr lang="it-IT" sz="2000" dirty="0">
                <a:cs typeface="Arial"/>
              </a:rPr>
              <a:t> </a:t>
            </a:r>
            <a:r>
              <a:rPr lang="it-IT" sz="2000" dirty="0" err="1">
                <a:cs typeface="Arial"/>
              </a:rPr>
              <a:t>if</a:t>
            </a:r>
            <a:r>
              <a:rPr lang="it-IT" sz="2000" dirty="0">
                <a:cs typeface="Arial"/>
              </a:rPr>
              <a:t> </a:t>
            </a:r>
            <a:r>
              <a:rPr lang="it-IT" sz="2000" dirty="0" err="1">
                <a:cs typeface="Arial"/>
              </a:rPr>
              <a:t>impulse</a:t>
            </a:r>
            <a:r>
              <a:rPr lang="it-IT" sz="2000" dirty="0">
                <a:cs typeface="Arial"/>
              </a:rPr>
              <a:t> </a:t>
            </a:r>
            <a:r>
              <a:rPr lang="it-IT" sz="2000" dirty="0" err="1">
                <a:cs typeface="Arial"/>
              </a:rPr>
              <a:t>bigger</a:t>
            </a:r>
            <a:r>
              <a:rPr lang="it-IT" sz="2000" dirty="0">
                <a:cs typeface="Arial"/>
              </a:rPr>
              <a:t> </a:t>
            </a:r>
            <a:r>
              <a:rPr lang="it-IT" sz="2000" dirty="0" err="1">
                <a:cs typeface="Arial"/>
              </a:rPr>
              <a:t>than</a:t>
            </a:r>
            <a:r>
              <a:rPr lang="it-IT" sz="2000" dirty="0">
                <a:cs typeface="Arial"/>
              </a:rPr>
              <a:t> linear case follows some </a:t>
            </a:r>
            <a:r>
              <a:rPr lang="it-IT" sz="2000" dirty="0" err="1">
                <a:cs typeface="Arial"/>
              </a:rPr>
              <a:t>theoretical</a:t>
            </a:r>
            <a:r>
              <a:rPr lang="it-IT" sz="2000" dirty="0">
                <a:cs typeface="Arial"/>
              </a:rPr>
              <a:t> </a:t>
            </a:r>
            <a:r>
              <a:rPr lang="it-IT" sz="2000" dirty="0" err="1">
                <a:cs typeface="Arial"/>
              </a:rPr>
              <a:t>thing</a:t>
            </a:r>
            <a:r>
              <a:rPr lang="it-IT" sz="2000" dirty="0">
                <a:cs typeface="Arial"/>
              </a:rPr>
              <a:t> or just </a:t>
            </a:r>
            <a:r>
              <a:rPr lang="it-IT" sz="2000" dirty="0" err="1">
                <a:cs typeface="Arial"/>
              </a:rPr>
              <a:t>related</a:t>
            </a:r>
            <a:r>
              <a:rPr lang="it-IT" sz="2000" dirty="0">
                <a:cs typeface="Arial"/>
              </a:rPr>
              <a:t> to gains tuning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2A4B458-CA40-64E1-1C51-474A483073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43116"/>
            <a:ext cx="12192000" cy="5593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1035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C480114-6AD2-7B5E-7797-41C2673C33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64763"/>
            <a:ext cx="12192000" cy="5593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6992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E78433D-244F-521A-A670-E0C5A37837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64763"/>
            <a:ext cx="12192000" cy="55932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BA0D58B-D952-4D3B-0CA6-54BFE71689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4443" y="3728857"/>
            <a:ext cx="5306393" cy="243437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89012CF-8436-0F07-801E-0E732BD60D3C}"/>
              </a:ext>
            </a:extLst>
          </p:cNvPr>
          <p:cNvSpPr txBox="1"/>
          <p:nvPr/>
        </p:nvSpPr>
        <p:spPr>
          <a:xfrm>
            <a:off x="436099" y="1749896"/>
            <a:ext cx="609834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b="1" dirty="0">
                <a:cs typeface="Arial"/>
              </a:rPr>
              <a:t>Focus on </a:t>
            </a:r>
            <a:r>
              <a:rPr lang="it-IT" sz="1800" b="1" dirty="0" err="1">
                <a:cs typeface="Arial"/>
              </a:rPr>
              <a:t>sharp</a:t>
            </a:r>
            <a:r>
              <a:rPr lang="it-IT" sz="1800" b="1" dirty="0">
                <a:cs typeface="Arial"/>
              </a:rPr>
              <a:t> curve</a:t>
            </a:r>
          </a:p>
          <a:p>
            <a:endParaRPr lang="it-IT" b="1" dirty="0">
              <a:cs typeface="Arial"/>
            </a:endParaRPr>
          </a:p>
          <a:p>
            <a:r>
              <a:rPr lang="it-IT" dirty="0">
                <a:cs typeface="Arial"/>
              </a:rPr>
              <a:t>Make a </a:t>
            </a:r>
            <a:r>
              <a:rPr lang="it-IT" dirty="0" err="1">
                <a:cs typeface="Arial"/>
              </a:rPr>
              <a:t>consideration</a:t>
            </a:r>
            <a:r>
              <a:rPr lang="it-IT" dirty="0">
                <a:cs typeface="Arial"/>
              </a:rPr>
              <a:t> </a:t>
            </a:r>
            <a:r>
              <a:rPr lang="it-IT" dirty="0" err="1">
                <a:cs typeface="Arial"/>
              </a:rPr>
              <a:t>regarding</a:t>
            </a:r>
            <a:r>
              <a:rPr lang="it-IT" dirty="0">
                <a:cs typeface="Arial"/>
              </a:rPr>
              <a:t> NL more </a:t>
            </a:r>
            <a:r>
              <a:rPr lang="it-IT" dirty="0" err="1">
                <a:cs typeface="Arial"/>
              </a:rPr>
              <a:t>enhanced</a:t>
            </a:r>
            <a:r>
              <a:rPr lang="it-IT" dirty="0">
                <a:cs typeface="Arial"/>
              </a:rPr>
              <a:t> </a:t>
            </a:r>
            <a:r>
              <a:rPr lang="it-IT" dirty="0" err="1">
                <a:cs typeface="Arial"/>
              </a:rPr>
              <a:t>wrt</a:t>
            </a:r>
            <a:r>
              <a:rPr lang="it-IT" dirty="0">
                <a:cs typeface="Arial"/>
              </a:rPr>
              <a:t> lineare case, </a:t>
            </a:r>
            <a:r>
              <a:rPr lang="it-IT" dirty="0" err="1">
                <a:cs typeface="Arial"/>
              </a:rPr>
              <a:t>maybe</a:t>
            </a:r>
            <a:r>
              <a:rPr lang="it-IT" dirty="0">
                <a:cs typeface="Arial"/>
              </a:rPr>
              <a:t> </a:t>
            </a:r>
            <a:r>
              <a:rPr lang="it-IT" dirty="0" err="1">
                <a:cs typeface="Arial"/>
              </a:rPr>
              <a:t>theres</a:t>
            </a:r>
            <a:r>
              <a:rPr lang="it-IT" dirty="0">
                <a:cs typeface="Arial"/>
              </a:rPr>
              <a:t> a </a:t>
            </a:r>
            <a:r>
              <a:rPr lang="it-IT" dirty="0" err="1">
                <a:cs typeface="Arial"/>
              </a:rPr>
              <a:t>reason</a:t>
            </a:r>
            <a:endParaRPr lang="it-IT" sz="1800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849907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4824B18-3F7B-AD45-5756-5DB1840B6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latin typeface="Arial"/>
                <a:cs typeface="Arial"/>
              </a:rPr>
              <a:t>Video</a:t>
            </a:r>
            <a:endParaRPr lang="it-IT" dirty="0"/>
          </a:p>
        </p:txBody>
      </p:sp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DE9E9DF-E359-8F26-04B7-F6BCF7C99A82}"/>
              </a:ext>
            </a:extLst>
          </p:cNvPr>
          <p:cNvSpPr txBox="1"/>
          <p:nvPr/>
        </p:nvSpPr>
        <p:spPr>
          <a:xfrm>
            <a:off x="493058" y="2674470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5D3BEE-E7D4-2C93-769A-5622C0813B5E}"/>
              </a:ext>
            </a:extLst>
          </p:cNvPr>
          <p:cNvSpPr txBox="1"/>
          <p:nvPr/>
        </p:nvSpPr>
        <p:spPr>
          <a:xfrm>
            <a:off x="497457" y="2481532"/>
            <a:ext cx="2743200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000" dirty="0">
                <a:cs typeface="Arial"/>
              </a:rPr>
              <a:t>Sistemare e tagliare video</a:t>
            </a:r>
            <a:endParaRPr lang="en-US" dirty="0"/>
          </a:p>
        </p:txBody>
      </p:sp>
      <p:pic>
        <p:nvPicPr>
          <p:cNvPr id="9" name="nonlinear">
            <a:hlinkClick r:id="" action="ppaction://media"/>
            <a:extLst>
              <a:ext uri="{FF2B5EF4-FFF2-40B4-BE49-F238E27FC236}">
                <a16:creationId xmlns:a16="http://schemas.microsoft.com/office/drawing/2014/main" id="{09260491-9753-B533-0CF3-1DA2C423DD7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232030" y="1850366"/>
            <a:ext cx="7740770" cy="4393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99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617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olo 1">
            <a:extLst>
              <a:ext uri="{FF2B5EF4-FFF2-40B4-BE49-F238E27FC236}">
                <a16:creationId xmlns:a16="http://schemas.microsoft.com/office/drawing/2014/main" id="{BE5D53FB-4D9F-3C19-F22D-A552BB6959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806" y="3429000"/>
            <a:ext cx="11736387" cy="1189038"/>
          </a:xfrm>
        </p:spPr>
        <p:txBody>
          <a:bodyPr/>
          <a:lstStyle/>
          <a:p>
            <a:pPr algn="ctr"/>
            <a:r>
              <a:rPr lang="it-IT" sz="3200" dirty="0"/>
              <a:t>TRAJECTORY TRACKING - OUTPUT ERROR FEEDBACK</a:t>
            </a:r>
            <a:endParaRPr lang="it-IT" sz="3200" b="0" dirty="0"/>
          </a:p>
        </p:txBody>
      </p:sp>
    </p:spTree>
    <p:extLst>
      <p:ext uri="{BB962C8B-B14F-4D97-AF65-F5344CB8AC3E}">
        <p14:creationId xmlns:p14="http://schemas.microsoft.com/office/powerpoint/2010/main" val="31610369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4824B18-3F7B-AD45-5756-5DB1840B6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000" y="899221"/>
            <a:ext cx="11736000" cy="1188000"/>
          </a:xfrm>
        </p:spPr>
        <p:txBody>
          <a:bodyPr>
            <a:normAutofit/>
          </a:bodyPr>
          <a:lstStyle/>
          <a:p>
            <a:pPr algn="ctr"/>
            <a:r>
              <a:rPr lang="en-US" sz="2400" dirty="0"/>
              <a:t>Feedback linearization based on a reference point on the sagittal axis</a:t>
            </a:r>
            <a:endParaRPr lang="it-IT" sz="2400" dirty="0"/>
          </a:p>
        </p:txBody>
      </p:sp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355F94E2-2B95-640E-E80B-8B0A283E39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052" y="5230602"/>
            <a:ext cx="4615078" cy="783064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E549B239-F28F-B316-A738-7A77E1167B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1471" y="5516071"/>
            <a:ext cx="3028335" cy="320647"/>
          </a:xfrm>
          <a:prstGeom prst="rect">
            <a:avLst/>
          </a:prstGeom>
        </p:spPr>
      </p:pic>
      <p:pic>
        <p:nvPicPr>
          <p:cNvPr id="30" name="Immagine 29">
            <a:extLst>
              <a:ext uri="{FF2B5EF4-FFF2-40B4-BE49-F238E27FC236}">
                <a16:creationId xmlns:a16="http://schemas.microsoft.com/office/drawing/2014/main" id="{F602EC1E-B1C6-5882-F72B-2695319ACC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672427"/>
            <a:ext cx="12192000" cy="3390878"/>
          </a:xfrm>
          <a:prstGeom prst="rect">
            <a:avLst/>
          </a:prstGeom>
        </p:spPr>
      </p:pic>
      <p:cxnSp>
        <p:nvCxnSpPr>
          <p:cNvPr id="32" name="Connettore 2 31">
            <a:extLst>
              <a:ext uri="{FF2B5EF4-FFF2-40B4-BE49-F238E27FC236}">
                <a16:creationId xmlns:a16="http://schemas.microsoft.com/office/drawing/2014/main" id="{6F673D03-F973-C66F-13F8-7A4D0677ABEC}"/>
              </a:ext>
            </a:extLst>
          </p:cNvPr>
          <p:cNvCxnSpPr/>
          <p:nvPr/>
        </p:nvCxnSpPr>
        <p:spPr>
          <a:xfrm>
            <a:off x="2930013" y="3842167"/>
            <a:ext cx="3165987" cy="173065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ttore 2 32">
            <a:extLst>
              <a:ext uri="{FF2B5EF4-FFF2-40B4-BE49-F238E27FC236}">
                <a16:creationId xmlns:a16="http://schemas.microsoft.com/office/drawing/2014/main" id="{A3CCFEBB-5FC4-D7A5-1EDD-BC60903EDBAB}"/>
              </a:ext>
            </a:extLst>
          </p:cNvPr>
          <p:cNvCxnSpPr>
            <a:cxnSpLocks/>
          </p:cNvCxnSpPr>
          <p:nvPr/>
        </p:nvCxnSpPr>
        <p:spPr>
          <a:xfrm>
            <a:off x="5294672" y="4744083"/>
            <a:ext cx="1066799" cy="5396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43953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8">
            <a:extLst>
              <a:ext uri="{FF2B5EF4-FFF2-40B4-BE49-F238E27FC236}">
                <a16:creationId xmlns:a16="http://schemas.microsoft.com/office/drawing/2014/main" id="{9EF11328-3BEF-E2C1-F0AA-4091B84A184E}"/>
              </a:ext>
            </a:extLst>
          </p:cNvPr>
          <p:cNvSpPr txBox="1"/>
          <p:nvPr/>
        </p:nvSpPr>
        <p:spPr>
          <a:xfrm>
            <a:off x="310551" y="1316966"/>
            <a:ext cx="49285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Map</a:t>
            </a:r>
            <a:endParaRPr kumimoji="0" lang="it-IT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469BD365-6CDE-F10D-9897-0BDA582D73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9511" y="1211893"/>
            <a:ext cx="2279376" cy="1539473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3A3FD35C-82E1-A4DD-DD74-234C03AE1B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927" y="2650462"/>
            <a:ext cx="3648584" cy="1419423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3C8FD8F0-E3E2-F446-4AE2-4346CD39AA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33518" y="3336358"/>
            <a:ext cx="1267002" cy="733527"/>
          </a:xfrm>
          <a:prstGeom prst="rect">
            <a:avLst/>
          </a:prstGeom>
        </p:spPr>
      </p:pic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475DC54D-7111-458B-67F7-132BFD6BFB4A}"/>
              </a:ext>
            </a:extLst>
          </p:cNvPr>
          <p:cNvCxnSpPr/>
          <p:nvPr/>
        </p:nvCxnSpPr>
        <p:spPr>
          <a:xfrm>
            <a:off x="9104671" y="3903406"/>
            <a:ext cx="0" cy="6292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Immagine 14">
            <a:extLst>
              <a:ext uri="{FF2B5EF4-FFF2-40B4-BE49-F238E27FC236}">
                <a16:creationId xmlns:a16="http://schemas.microsoft.com/office/drawing/2014/main" id="{B27E1878-69CF-D2AA-727B-596D41F107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14091" y="4532671"/>
            <a:ext cx="781159" cy="295316"/>
          </a:xfrm>
          <a:prstGeom prst="rect">
            <a:avLst/>
          </a:prstGeom>
        </p:spPr>
      </p:pic>
      <p:cxnSp>
        <p:nvCxnSpPr>
          <p:cNvPr id="16" name="Connettore 2 15">
            <a:extLst>
              <a:ext uri="{FF2B5EF4-FFF2-40B4-BE49-F238E27FC236}">
                <a16:creationId xmlns:a16="http://schemas.microsoft.com/office/drawing/2014/main" id="{6FDAB745-C6FA-F7C3-EF05-22A2B0B72045}"/>
              </a:ext>
            </a:extLst>
          </p:cNvPr>
          <p:cNvCxnSpPr>
            <a:cxnSpLocks/>
          </p:cNvCxnSpPr>
          <p:nvPr/>
        </p:nvCxnSpPr>
        <p:spPr>
          <a:xfrm flipH="1" flipV="1">
            <a:off x="5339365" y="3450706"/>
            <a:ext cx="2517338" cy="25241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ttore 2 17">
            <a:extLst>
              <a:ext uri="{FF2B5EF4-FFF2-40B4-BE49-F238E27FC236}">
                <a16:creationId xmlns:a16="http://schemas.microsoft.com/office/drawing/2014/main" id="{581FAEB1-18CC-0018-5514-BC55FBBB0836}"/>
              </a:ext>
            </a:extLst>
          </p:cNvPr>
          <p:cNvCxnSpPr/>
          <p:nvPr/>
        </p:nvCxnSpPr>
        <p:spPr>
          <a:xfrm>
            <a:off x="1843549" y="4321277"/>
            <a:ext cx="0" cy="6292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Immagine 19">
            <a:extLst>
              <a:ext uri="{FF2B5EF4-FFF2-40B4-BE49-F238E27FC236}">
                <a16:creationId xmlns:a16="http://schemas.microsoft.com/office/drawing/2014/main" id="{1E146225-10D4-1CD2-FB3E-72359F82F14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1927" y="5120671"/>
            <a:ext cx="3648584" cy="840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4870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688C8187-27E0-7E60-6024-E1F000044F1A}"/>
              </a:ext>
            </a:extLst>
          </p:cNvPr>
          <p:cNvSpPr txBox="1"/>
          <p:nvPr/>
        </p:nvSpPr>
        <p:spPr>
          <a:xfrm>
            <a:off x="310551" y="1316966"/>
            <a:ext cx="49285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Controller design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176996C4-1E64-8D00-62AC-756E797109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751" y="1759409"/>
            <a:ext cx="3743847" cy="771633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3AE7929E-4C23-0DF2-5B87-54D7C6431B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9109" y="1341929"/>
            <a:ext cx="4239217" cy="2495898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7F57606E-1DEB-AF14-AE37-B33EB81941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6209" y="4821796"/>
            <a:ext cx="4248743" cy="1438476"/>
          </a:xfrm>
          <a:prstGeom prst="rect">
            <a:avLst/>
          </a:prstGeom>
        </p:spPr>
      </p:pic>
      <p:sp>
        <p:nvSpPr>
          <p:cNvPr id="8" name="Rettangolo 7">
            <a:extLst>
              <a:ext uri="{FF2B5EF4-FFF2-40B4-BE49-F238E27FC236}">
                <a16:creationId xmlns:a16="http://schemas.microsoft.com/office/drawing/2014/main" id="{F9FF5EAD-50E9-7385-A318-98A184E6DAC2}"/>
              </a:ext>
            </a:extLst>
          </p:cNvPr>
          <p:cNvSpPr/>
          <p:nvPr/>
        </p:nvSpPr>
        <p:spPr>
          <a:xfrm>
            <a:off x="3539613" y="1917290"/>
            <a:ext cx="383458" cy="656085"/>
          </a:xfrm>
          <a:prstGeom prst="rect">
            <a:avLst/>
          </a:prstGeom>
          <a:noFill/>
          <a:ln w="57150">
            <a:solidFill>
              <a:srgbClr val="E6E6FF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FF389986-1CB1-462C-51AE-0ED28E767A78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F68DCF9D-ACE8-1393-2A76-41669C720EF9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916CFB35-00F3-2C8F-F0AF-0E85F88221F2}"/>
              </a:ext>
            </a:extLst>
          </p:cNvPr>
          <p:cNvSpPr/>
          <p:nvPr/>
        </p:nvSpPr>
        <p:spPr>
          <a:xfrm>
            <a:off x="2310581" y="1874957"/>
            <a:ext cx="1071716" cy="698418"/>
          </a:xfrm>
          <a:prstGeom prst="rect">
            <a:avLst/>
          </a:prstGeom>
          <a:noFill/>
          <a:ln w="38100">
            <a:solidFill>
              <a:srgbClr val="F4FA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19" name="Immagine 18">
            <a:extLst>
              <a:ext uri="{FF2B5EF4-FFF2-40B4-BE49-F238E27FC236}">
                <a16:creationId xmlns:a16="http://schemas.microsoft.com/office/drawing/2014/main" id="{853C820A-D6F5-DD0B-9D9A-F84C4A36C9C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99744" y="4802195"/>
            <a:ext cx="2897524" cy="286176"/>
          </a:xfrm>
          <a:prstGeom prst="rect">
            <a:avLst/>
          </a:prstGeom>
        </p:spPr>
      </p:pic>
      <p:sp>
        <p:nvSpPr>
          <p:cNvPr id="20" name="TextBox 8">
            <a:extLst>
              <a:ext uri="{FF2B5EF4-FFF2-40B4-BE49-F238E27FC236}">
                <a16:creationId xmlns:a16="http://schemas.microsoft.com/office/drawing/2014/main" id="{95B1CF0A-9065-692A-E8E3-F1537BA1778A}"/>
              </a:ext>
            </a:extLst>
          </p:cNvPr>
          <p:cNvSpPr txBox="1"/>
          <p:nvPr/>
        </p:nvSpPr>
        <p:spPr>
          <a:xfrm>
            <a:off x="7881299" y="4326958"/>
            <a:ext cx="2393411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Pro:</a:t>
            </a:r>
          </a:p>
        </p:txBody>
      </p:sp>
      <p:cxnSp>
        <p:nvCxnSpPr>
          <p:cNvPr id="3" name="Connettore 2 2">
            <a:extLst>
              <a:ext uri="{FF2B5EF4-FFF2-40B4-BE49-F238E27FC236}">
                <a16:creationId xmlns:a16="http://schemas.microsoft.com/office/drawing/2014/main" id="{BC61FC1A-43E1-6AE1-B2F8-784F4B298FD5}"/>
              </a:ext>
            </a:extLst>
          </p:cNvPr>
          <p:cNvCxnSpPr/>
          <p:nvPr/>
        </p:nvCxnSpPr>
        <p:spPr>
          <a:xfrm>
            <a:off x="2774830" y="2674374"/>
            <a:ext cx="0" cy="7546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Immagine 9">
            <a:extLst>
              <a:ext uri="{FF2B5EF4-FFF2-40B4-BE49-F238E27FC236}">
                <a16:creationId xmlns:a16="http://schemas.microsoft.com/office/drawing/2014/main" id="{40AD09E0-FFEA-7AB1-0458-5078A8C3573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31674" y="3521884"/>
            <a:ext cx="1714739" cy="266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3993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6B97A84-70F9-F6BB-518B-8D553C8AE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Introduction</a:t>
            </a:r>
            <a:r>
              <a:rPr lang="it-IT" dirty="0"/>
              <a:t>: the "urban </a:t>
            </a:r>
            <a:r>
              <a:rPr lang="it-IT" dirty="0" err="1"/>
              <a:t>mobility</a:t>
            </a:r>
            <a:r>
              <a:rPr lang="it-IT" dirty="0"/>
              <a:t> challenge"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DEBA5DC-CD4A-36D0-8D69-5EFE79FB692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6000" y="2341221"/>
            <a:ext cx="11386473" cy="4111333"/>
          </a:xfrm>
        </p:spPr>
        <p:txBody>
          <a:bodyPr>
            <a:normAutofit/>
          </a:bodyPr>
          <a:lstStyle/>
          <a:p>
            <a:pPr>
              <a:buClr>
                <a:srgbClr val="C00000"/>
              </a:buClr>
            </a:pPr>
            <a:r>
              <a:rPr lang="en-US" sz="1800" b="1" dirty="0"/>
              <a:t>Problem: </a:t>
            </a:r>
            <a:r>
              <a:rPr lang="en-US" sz="1800" dirty="0"/>
              <a:t>An autonomous guided vehicle (AGV) has to travel along a closed circuit avoiding the other AGVs that are parked along the path; at the completion of one lap, the AGV has to get off the circuit and park at the box</a:t>
            </a:r>
            <a:endParaRPr lang="it-IT" sz="1800" dirty="0"/>
          </a:p>
          <a:p>
            <a:pPr>
              <a:buClr>
                <a:srgbClr val="C00000"/>
              </a:buClr>
            </a:pPr>
            <a:endParaRPr lang="it-IT" sz="1800" b="1" dirty="0"/>
          </a:p>
          <a:p>
            <a:pPr>
              <a:buClr>
                <a:srgbClr val="C00000"/>
              </a:buClr>
            </a:pPr>
            <a:r>
              <a:rPr lang="it-IT" sz="1800" b="1" dirty="0"/>
              <a:t>PROJECT OBJECTIVES: </a:t>
            </a:r>
          </a:p>
          <a:p>
            <a:pPr marL="342900" indent="-342900">
              <a:buClr>
                <a:srgbClr val="C00000"/>
              </a:buClr>
              <a:buFont typeface="+mj-lt"/>
              <a:buAutoNum type="arabicParenR"/>
            </a:pPr>
            <a:r>
              <a:rPr lang="it-IT" sz="1800" dirty="0"/>
              <a:t>Track a </a:t>
            </a:r>
            <a:r>
              <a:rPr lang="it-IT" sz="1800" dirty="0" err="1"/>
              <a:t>closed</a:t>
            </a:r>
            <a:r>
              <a:rPr lang="it-IT" sz="1800" dirty="0"/>
              <a:t> </a:t>
            </a:r>
            <a:r>
              <a:rPr lang="it-IT" sz="1800" dirty="0" err="1"/>
              <a:t>trajectory</a:t>
            </a:r>
            <a:endParaRPr lang="it-IT" sz="1800" dirty="0"/>
          </a:p>
          <a:p>
            <a:pPr marL="342900" indent="-342900">
              <a:buClr>
                <a:srgbClr val="C00000"/>
              </a:buClr>
              <a:buFont typeface="+mj-lt"/>
              <a:buAutoNum type="arabicParenR"/>
            </a:pPr>
            <a:r>
              <a:rPr lang="it-IT" sz="1800" dirty="0" err="1"/>
              <a:t>Avoid</a:t>
            </a:r>
            <a:r>
              <a:rPr lang="it-IT" sz="1800" dirty="0"/>
              <a:t> </a:t>
            </a:r>
            <a:r>
              <a:rPr lang="it-IT" sz="1800" dirty="0" err="1"/>
              <a:t>obstacles</a:t>
            </a:r>
            <a:r>
              <a:rPr lang="it-IT" sz="1800" dirty="0"/>
              <a:t> on the </a:t>
            </a:r>
            <a:r>
              <a:rPr lang="it-IT" sz="1800" dirty="0" err="1"/>
              <a:t>trajectory</a:t>
            </a:r>
            <a:endParaRPr lang="it-IT" sz="1800" dirty="0"/>
          </a:p>
          <a:p>
            <a:pPr marL="342900" indent="-342900">
              <a:buClr>
                <a:srgbClr val="C00000"/>
              </a:buClr>
              <a:buFont typeface="+mj-lt"/>
              <a:buAutoNum type="arabicParenR"/>
            </a:pPr>
            <a:r>
              <a:rPr lang="it-IT" sz="1800" dirty="0"/>
              <a:t>After </a:t>
            </a:r>
            <a:r>
              <a:rPr lang="it-IT" sz="1800" dirty="0" err="1"/>
              <a:t>performing</a:t>
            </a:r>
            <a:r>
              <a:rPr lang="it-IT" sz="1800" dirty="0"/>
              <a:t> one </a:t>
            </a:r>
            <a:r>
              <a:rPr lang="it-IT" sz="1800" dirty="0" err="1"/>
              <a:t>lap</a:t>
            </a:r>
            <a:r>
              <a:rPr lang="it-IT" sz="1800" dirty="0"/>
              <a:t>, </a:t>
            </a:r>
            <a:r>
              <a:rPr lang="it-IT" sz="1800" dirty="0" err="1"/>
              <a:t>reach</a:t>
            </a:r>
            <a:r>
              <a:rPr lang="it-IT" sz="1800" dirty="0"/>
              <a:t> an </a:t>
            </a:r>
            <a:r>
              <a:rPr lang="it-IT" sz="1800" dirty="0" err="1"/>
              <a:t>empty</a:t>
            </a:r>
            <a:r>
              <a:rPr lang="it-IT" sz="1800" dirty="0"/>
              <a:t> parking </a:t>
            </a:r>
            <a:r>
              <a:rPr lang="it-IT" sz="1800" dirty="0" err="1"/>
              <a:t>lot</a:t>
            </a:r>
            <a:endParaRPr lang="it-IT" sz="1800" dirty="0"/>
          </a:p>
        </p:txBody>
      </p:sp>
      <p:pic>
        <p:nvPicPr>
          <p:cNvPr id="4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36C0F183-9811-0CA3-547B-A24694D701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84377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5543D27E-C801-CB7A-791F-BE93B8F25A07}"/>
              </a:ext>
            </a:extLst>
          </p:cNvPr>
          <p:cNvSpPr txBox="1"/>
          <p:nvPr/>
        </p:nvSpPr>
        <p:spPr>
          <a:xfrm>
            <a:off x="310551" y="1316966"/>
            <a:ext cx="49285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Plot</a:t>
            </a:r>
          </a:p>
        </p:txBody>
      </p:sp>
      <p:pic>
        <p:nvPicPr>
          <p:cNvPr id="9" name="Immagine 8" descr="Immagine che contiene diagramma, Diagramma, linea, testo&#10;&#10;Descrizione generata automaticamente">
            <a:extLst>
              <a:ext uri="{FF2B5EF4-FFF2-40B4-BE49-F238E27FC236}">
                <a16:creationId xmlns:a16="http://schemas.microsoft.com/office/drawing/2014/main" id="{A5AB53BB-BA89-5482-E48E-262BBA9180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72" t="6307" r="8653" b="3657"/>
          <a:stretch/>
        </p:blipFill>
        <p:spPr>
          <a:xfrm>
            <a:off x="3427125" y="1291566"/>
            <a:ext cx="7197213" cy="5430978"/>
          </a:xfrm>
          <a:prstGeom prst="rect">
            <a:avLst/>
          </a:prstGeom>
        </p:spPr>
      </p:pic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67B4DF98-B3C1-2FF0-0943-F0C3D4923859}"/>
              </a:ext>
            </a:extLst>
          </p:cNvPr>
          <p:cNvCxnSpPr>
            <a:cxnSpLocks/>
          </p:cNvCxnSpPr>
          <p:nvPr/>
        </p:nvCxnSpPr>
        <p:spPr>
          <a:xfrm>
            <a:off x="1789471" y="4522839"/>
            <a:ext cx="2930013" cy="4424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Immagine 13">
            <a:extLst>
              <a:ext uri="{FF2B5EF4-FFF2-40B4-BE49-F238E27FC236}">
                <a16:creationId xmlns:a16="http://schemas.microsoft.com/office/drawing/2014/main" id="{9CE83C5C-1A4A-3EF9-8906-6DFA56D24C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9547" y="4158075"/>
            <a:ext cx="2038635" cy="352474"/>
          </a:xfrm>
          <a:prstGeom prst="rect">
            <a:avLst/>
          </a:prstGeom>
        </p:spPr>
      </p:pic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0AC8A8C9-8C73-3BCC-8E83-C37C91F6BE9E}"/>
              </a:ext>
            </a:extLst>
          </p:cNvPr>
          <p:cNvCxnSpPr>
            <a:cxnSpLocks/>
          </p:cNvCxnSpPr>
          <p:nvPr/>
        </p:nvCxnSpPr>
        <p:spPr>
          <a:xfrm>
            <a:off x="2774830" y="2821858"/>
            <a:ext cx="4476461" cy="6071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Immagine 19">
            <a:extLst>
              <a:ext uri="{FF2B5EF4-FFF2-40B4-BE49-F238E27FC236}">
                <a16:creationId xmlns:a16="http://schemas.microsoft.com/office/drawing/2014/main" id="{E2B26EB8-5A61-AC12-490E-D822AA8148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6923" y="2459878"/>
            <a:ext cx="2962688" cy="295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2758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olo 1">
            <a:extLst>
              <a:ext uri="{FF2B5EF4-FFF2-40B4-BE49-F238E27FC236}">
                <a16:creationId xmlns:a16="http://schemas.microsoft.com/office/drawing/2014/main" id="{AA371ACE-2194-4A61-A639-585196424A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000" y="899221"/>
            <a:ext cx="11736000" cy="1188000"/>
          </a:xfrm>
        </p:spPr>
        <p:txBody>
          <a:bodyPr>
            <a:normAutofit/>
          </a:bodyPr>
          <a:lstStyle/>
          <a:p>
            <a:pPr algn="ctr"/>
            <a:r>
              <a:rPr lang="en-US" sz="2400" dirty="0"/>
              <a:t>Feedback linearization based </a:t>
            </a:r>
            <a:r>
              <a:rPr lang="it-IT" sz="2400" dirty="0"/>
              <a:t>on second </a:t>
            </a:r>
            <a:r>
              <a:rPr lang="it-IT" sz="2400" dirty="0" err="1"/>
              <a:t>order</a:t>
            </a:r>
            <a:r>
              <a:rPr lang="it-IT" sz="2400" dirty="0"/>
              <a:t> </a:t>
            </a:r>
            <a:r>
              <a:rPr lang="it-IT" sz="2400" dirty="0" err="1"/>
              <a:t>derivatives</a:t>
            </a:r>
            <a:endParaRPr lang="it-IT" sz="2400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5ABEB439-E161-77CF-8DC5-49908E44CC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747816"/>
            <a:ext cx="12192000" cy="3362368"/>
          </a:xfrm>
          <a:prstGeom prst="rect">
            <a:avLst/>
          </a:prstGeom>
        </p:spPr>
      </p:pic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37BEEEE2-96D2-9461-CB2E-6C40995FD614}"/>
              </a:ext>
            </a:extLst>
          </p:cNvPr>
          <p:cNvCxnSpPr/>
          <p:nvPr/>
        </p:nvCxnSpPr>
        <p:spPr>
          <a:xfrm>
            <a:off x="3087329" y="3723644"/>
            <a:ext cx="2841523" cy="20942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38C3785E-89D4-815E-B43E-D147951CDB7B}"/>
              </a:ext>
            </a:extLst>
          </p:cNvPr>
          <p:cNvCxnSpPr>
            <a:cxnSpLocks/>
          </p:cNvCxnSpPr>
          <p:nvPr/>
        </p:nvCxnSpPr>
        <p:spPr>
          <a:xfrm>
            <a:off x="5739580" y="4980697"/>
            <a:ext cx="555523" cy="6931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Immagine 14">
            <a:extLst>
              <a:ext uri="{FF2B5EF4-FFF2-40B4-BE49-F238E27FC236}">
                <a16:creationId xmlns:a16="http://schemas.microsoft.com/office/drawing/2014/main" id="{2BC5C008-6296-56C9-8383-ED6710533C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4660" y="5837380"/>
            <a:ext cx="5401429" cy="885949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4EC623F1-7AC6-2688-3104-709B732633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58531" y="1891931"/>
            <a:ext cx="1495634" cy="390580"/>
          </a:xfrm>
          <a:prstGeom prst="rect">
            <a:avLst/>
          </a:prstGeom>
        </p:spPr>
      </p:pic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1E416E4A-CF21-03EC-C253-88187CB3F466}"/>
              </a:ext>
            </a:extLst>
          </p:cNvPr>
          <p:cNvCxnSpPr>
            <a:cxnSpLocks/>
          </p:cNvCxnSpPr>
          <p:nvPr/>
        </p:nvCxnSpPr>
        <p:spPr>
          <a:xfrm>
            <a:off x="7757652" y="1671484"/>
            <a:ext cx="500879" cy="220447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43804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2DA3EB-3539-783C-AEA0-2036C92F16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1A670320-B987-E048-7A58-533E40954D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8">
            <a:extLst>
              <a:ext uri="{FF2B5EF4-FFF2-40B4-BE49-F238E27FC236}">
                <a16:creationId xmlns:a16="http://schemas.microsoft.com/office/drawing/2014/main" id="{DF970207-C328-97BA-4E3F-7760066AF7B2}"/>
              </a:ext>
            </a:extLst>
          </p:cNvPr>
          <p:cNvSpPr txBox="1"/>
          <p:nvPr/>
        </p:nvSpPr>
        <p:spPr>
          <a:xfrm>
            <a:off x="310551" y="1316966"/>
            <a:ext cx="49285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Map</a:t>
            </a:r>
            <a:endParaRPr kumimoji="0" lang="it-IT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cxnSp>
        <p:nvCxnSpPr>
          <p:cNvPr id="18" name="Connettore 2 17">
            <a:extLst>
              <a:ext uri="{FF2B5EF4-FFF2-40B4-BE49-F238E27FC236}">
                <a16:creationId xmlns:a16="http://schemas.microsoft.com/office/drawing/2014/main" id="{1AB3A471-CBE6-56B5-05E7-4352E1CAEFD3}"/>
              </a:ext>
            </a:extLst>
          </p:cNvPr>
          <p:cNvCxnSpPr/>
          <p:nvPr/>
        </p:nvCxnSpPr>
        <p:spPr>
          <a:xfrm>
            <a:off x="1843549" y="4321277"/>
            <a:ext cx="0" cy="6292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magine 3">
            <a:extLst>
              <a:ext uri="{FF2B5EF4-FFF2-40B4-BE49-F238E27FC236}">
                <a16:creationId xmlns:a16="http://schemas.microsoft.com/office/drawing/2014/main" id="{C8D383D8-495C-AFF1-8FE0-BFA1F7324C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0522" y="1341929"/>
            <a:ext cx="3524742" cy="1352739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E8553C48-A256-B806-8E47-A3A63A8220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3927" y="1737329"/>
            <a:ext cx="4744577" cy="2832700"/>
          </a:xfrm>
          <a:prstGeom prst="rect">
            <a:avLst/>
          </a:prstGeom>
        </p:spPr>
      </p:pic>
      <p:cxnSp>
        <p:nvCxnSpPr>
          <p:cNvPr id="17" name="Connettore 2 16">
            <a:extLst>
              <a:ext uri="{FF2B5EF4-FFF2-40B4-BE49-F238E27FC236}">
                <a16:creationId xmlns:a16="http://schemas.microsoft.com/office/drawing/2014/main" id="{042CBB5A-828D-D6E2-F266-7DFC0FE34588}"/>
              </a:ext>
            </a:extLst>
          </p:cNvPr>
          <p:cNvCxnSpPr>
            <a:cxnSpLocks/>
          </p:cNvCxnSpPr>
          <p:nvPr/>
        </p:nvCxnSpPr>
        <p:spPr>
          <a:xfrm>
            <a:off x="4938501" y="3978622"/>
            <a:ext cx="1069009" cy="47589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ttangolo 18">
            <a:extLst>
              <a:ext uri="{FF2B5EF4-FFF2-40B4-BE49-F238E27FC236}">
                <a16:creationId xmlns:a16="http://schemas.microsoft.com/office/drawing/2014/main" id="{CD11CEF8-901F-7A3F-7E35-5E5451AF562C}"/>
              </a:ext>
            </a:extLst>
          </p:cNvPr>
          <p:cNvSpPr/>
          <p:nvPr/>
        </p:nvSpPr>
        <p:spPr>
          <a:xfrm>
            <a:off x="193930" y="2093379"/>
            <a:ext cx="4744574" cy="47284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1" name="Rettangolo 20">
            <a:extLst>
              <a:ext uri="{FF2B5EF4-FFF2-40B4-BE49-F238E27FC236}">
                <a16:creationId xmlns:a16="http://schemas.microsoft.com/office/drawing/2014/main" id="{39DD36C3-E94E-7444-8061-AF8FDCFA6A83}"/>
              </a:ext>
            </a:extLst>
          </p:cNvPr>
          <p:cNvSpPr/>
          <p:nvPr/>
        </p:nvSpPr>
        <p:spPr>
          <a:xfrm>
            <a:off x="193927" y="3429000"/>
            <a:ext cx="4744574" cy="97585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24" name="Immagine 23">
            <a:extLst>
              <a:ext uri="{FF2B5EF4-FFF2-40B4-BE49-F238E27FC236}">
                <a16:creationId xmlns:a16="http://schemas.microsoft.com/office/drawing/2014/main" id="{49531EDF-CB7C-F89E-0D06-181EE2D4CC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7510" y="4501221"/>
            <a:ext cx="2133898" cy="228632"/>
          </a:xfrm>
          <a:prstGeom prst="rect">
            <a:avLst/>
          </a:prstGeom>
        </p:spPr>
      </p:pic>
      <p:pic>
        <p:nvPicPr>
          <p:cNvPr id="26" name="Immagine 25">
            <a:extLst>
              <a:ext uri="{FF2B5EF4-FFF2-40B4-BE49-F238E27FC236}">
                <a16:creationId xmlns:a16="http://schemas.microsoft.com/office/drawing/2014/main" id="{E2C42AFB-AE9A-22F0-3B2C-F8626CFB6D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6460" y="5071726"/>
            <a:ext cx="1857634" cy="781159"/>
          </a:xfrm>
          <a:prstGeom prst="rect">
            <a:avLst/>
          </a:prstGeom>
        </p:spPr>
      </p:pic>
      <p:pic>
        <p:nvPicPr>
          <p:cNvPr id="28" name="Immagine 27">
            <a:extLst>
              <a:ext uri="{FF2B5EF4-FFF2-40B4-BE49-F238E27FC236}">
                <a16:creationId xmlns:a16="http://schemas.microsoft.com/office/drawing/2014/main" id="{59E2456A-A10C-C0F6-7F83-F7E848D94DA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13299" y="2981436"/>
            <a:ext cx="1657581" cy="600159"/>
          </a:xfrm>
          <a:prstGeom prst="rect">
            <a:avLst/>
          </a:prstGeom>
        </p:spPr>
      </p:pic>
      <p:cxnSp>
        <p:nvCxnSpPr>
          <p:cNvPr id="29" name="Connettore 2 28">
            <a:extLst>
              <a:ext uri="{FF2B5EF4-FFF2-40B4-BE49-F238E27FC236}">
                <a16:creationId xmlns:a16="http://schemas.microsoft.com/office/drawing/2014/main" id="{5E0B0ECB-8240-A433-8468-56403706A40A}"/>
              </a:ext>
            </a:extLst>
          </p:cNvPr>
          <p:cNvCxnSpPr/>
          <p:nvPr/>
        </p:nvCxnSpPr>
        <p:spPr>
          <a:xfrm>
            <a:off x="9851922" y="3429000"/>
            <a:ext cx="0" cy="6292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Immagine 30">
            <a:extLst>
              <a:ext uri="{FF2B5EF4-FFF2-40B4-BE49-F238E27FC236}">
                <a16:creationId xmlns:a16="http://schemas.microsoft.com/office/drawing/2014/main" id="{86ED3584-4050-BA2F-8A0E-3647AE45AE7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61369" y="4115619"/>
            <a:ext cx="581106" cy="285790"/>
          </a:xfrm>
          <a:prstGeom prst="rect">
            <a:avLst/>
          </a:prstGeom>
        </p:spPr>
      </p:pic>
      <p:sp>
        <p:nvSpPr>
          <p:cNvPr id="32" name="Rettangolo 31">
            <a:extLst>
              <a:ext uri="{FF2B5EF4-FFF2-40B4-BE49-F238E27FC236}">
                <a16:creationId xmlns:a16="http://schemas.microsoft.com/office/drawing/2014/main" id="{A52A72EE-4C16-C6D5-1C1A-1E3283682DC5}"/>
              </a:ext>
            </a:extLst>
          </p:cNvPr>
          <p:cNvSpPr/>
          <p:nvPr/>
        </p:nvSpPr>
        <p:spPr>
          <a:xfrm>
            <a:off x="7677309" y="1587753"/>
            <a:ext cx="490091" cy="522833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040658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399B2B-FC3A-90A5-17E4-2F90B49285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magine 15">
            <a:extLst>
              <a:ext uri="{FF2B5EF4-FFF2-40B4-BE49-F238E27FC236}">
                <a16:creationId xmlns:a16="http://schemas.microsoft.com/office/drawing/2014/main" id="{0ACA4F6D-2973-96B3-D124-B8701A5368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949" y="2036204"/>
            <a:ext cx="3439005" cy="781159"/>
          </a:xfrm>
          <a:prstGeom prst="rect">
            <a:avLst/>
          </a:prstGeom>
        </p:spPr>
      </p:pic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BF0814A4-641F-9CB7-42FF-2CEC7BF2A3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952E043D-D803-B792-9844-9DA88CAB1FA3}"/>
              </a:ext>
            </a:extLst>
          </p:cNvPr>
          <p:cNvSpPr txBox="1"/>
          <p:nvPr/>
        </p:nvSpPr>
        <p:spPr>
          <a:xfrm>
            <a:off x="310551" y="1316966"/>
            <a:ext cx="49285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Controller design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4650224A-31CA-52C1-621D-508AD382B0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551" y="4185099"/>
            <a:ext cx="4248743" cy="1438476"/>
          </a:xfrm>
          <a:prstGeom prst="rect">
            <a:avLst/>
          </a:prstGeom>
        </p:spPr>
      </p:pic>
      <p:sp>
        <p:nvSpPr>
          <p:cNvPr id="8" name="Rettangolo 7">
            <a:extLst>
              <a:ext uri="{FF2B5EF4-FFF2-40B4-BE49-F238E27FC236}">
                <a16:creationId xmlns:a16="http://schemas.microsoft.com/office/drawing/2014/main" id="{AE8A7F8A-C3A2-1701-E50F-BD8A89BF4F98}"/>
              </a:ext>
            </a:extLst>
          </p:cNvPr>
          <p:cNvSpPr/>
          <p:nvPr/>
        </p:nvSpPr>
        <p:spPr>
          <a:xfrm>
            <a:off x="1309550" y="2077574"/>
            <a:ext cx="383458" cy="656085"/>
          </a:xfrm>
          <a:prstGeom prst="rect">
            <a:avLst/>
          </a:prstGeom>
          <a:noFill/>
          <a:ln w="57150">
            <a:solidFill>
              <a:srgbClr val="E6E6FF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8433C4BE-C890-5697-27B3-D0CA67719091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4FE1E3A6-99B5-6E20-FE66-70A72DAA11EB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9BF28885-297D-9028-2135-45B688955043}"/>
              </a:ext>
            </a:extLst>
          </p:cNvPr>
          <p:cNvSpPr/>
          <p:nvPr/>
        </p:nvSpPr>
        <p:spPr>
          <a:xfrm>
            <a:off x="1836693" y="2077574"/>
            <a:ext cx="2553908" cy="698418"/>
          </a:xfrm>
          <a:prstGeom prst="rect">
            <a:avLst/>
          </a:prstGeom>
          <a:noFill/>
          <a:ln w="38100">
            <a:solidFill>
              <a:srgbClr val="F4FA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0" name="TextBox 8">
            <a:extLst>
              <a:ext uri="{FF2B5EF4-FFF2-40B4-BE49-F238E27FC236}">
                <a16:creationId xmlns:a16="http://schemas.microsoft.com/office/drawing/2014/main" id="{CFE2D8C4-24FE-6DA3-ECD0-0CCADC47B4FC}"/>
              </a:ext>
            </a:extLst>
          </p:cNvPr>
          <p:cNvSpPr txBox="1"/>
          <p:nvPr/>
        </p:nvSpPr>
        <p:spPr>
          <a:xfrm>
            <a:off x="7061771" y="4297461"/>
            <a:ext cx="2393411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Need</a:t>
            </a: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80ADBD3F-6B0E-0A0A-56E3-E6E2EB1430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1268268"/>
            <a:ext cx="4324954" cy="2610214"/>
          </a:xfrm>
          <a:prstGeom prst="rect">
            <a:avLst/>
          </a:prstGeom>
        </p:spPr>
      </p:pic>
      <p:sp>
        <p:nvSpPr>
          <p:cNvPr id="17" name="Segno di moltiplicazione 16">
            <a:extLst>
              <a:ext uri="{FF2B5EF4-FFF2-40B4-BE49-F238E27FC236}">
                <a16:creationId xmlns:a16="http://schemas.microsoft.com/office/drawing/2014/main" id="{5D0B6DF7-6798-0F79-9EE8-CAAEBB103D48}"/>
              </a:ext>
            </a:extLst>
          </p:cNvPr>
          <p:cNvSpPr/>
          <p:nvPr/>
        </p:nvSpPr>
        <p:spPr>
          <a:xfrm>
            <a:off x="222272" y="4760479"/>
            <a:ext cx="1543664" cy="400110"/>
          </a:xfrm>
          <a:prstGeom prst="mathMultiply">
            <a:avLst/>
          </a:prstGeom>
          <a:noFill/>
          <a:ln>
            <a:solidFill>
              <a:srgbClr val="D21F1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21" name="Connettore 2 20">
            <a:extLst>
              <a:ext uri="{FF2B5EF4-FFF2-40B4-BE49-F238E27FC236}">
                <a16:creationId xmlns:a16="http://schemas.microsoft.com/office/drawing/2014/main" id="{06D6A89C-D75C-3DDA-BE73-E57380B0BF45}"/>
              </a:ext>
            </a:extLst>
          </p:cNvPr>
          <p:cNvCxnSpPr>
            <a:cxnSpLocks/>
          </p:cNvCxnSpPr>
          <p:nvPr/>
        </p:nvCxnSpPr>
        <p:spPr>
          <a:xfrm>
            <a:off x="1003582" y="5184848"/>
            <a:ext cx="1400" cy="44681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Immagine 22">
            <a:extLst>
              <a:ext uri="{FF2B5EF4-FFF2-40B4-BE49-F238E27FC236}">
                <a16:creationId xmlns:a16="http://schemas.microsoft.com/office/drawing/2014/main" id="{8FEA68E6-271A-C86F-C98A-4074FAC7815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5071" y="5708729"/>
            <a:ext cx="1540865" cy="292678"/>
          </a:xfrm>
          <a:prstGeom prst="rect">
            <a:avLst/>
          </a:prstGeom>
        </p:spPr>
      </p:pic>
      <p:pic>
        <p:nvPicPr>
          <p:cNvPr id="27" name="Immagine 26">
            <a:extLst>
              <a:ext uri="{FF2B5EF4-FFF2-40B4-BE49-F238E27FC236}">
                <a16:creationId xmlns:a16="http://schemas.microsoft.com/office/drawing/2014/main" id="{130301D3-27A4-E009-4E73-919BD231BD1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57282" y="4750722"/>
            <a:ext cx="4267796" cy="20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510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489C18-4798-4FA7-A159-8DAB75BADA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D5719571-3BCA-50ED-FCFF-823AF40FBC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8CDEC1E2-40CB-560A-2467-140CAEBA54EF}"/>
              </a:ext>
            </a:extLst>
          </p:cNvPr>
          <p:cNvSpPr txBox="1"/>
          <p:nvPr/>
        </p:nvSpPr>
        <p:spPr>
          <a:xfrm>
            <a:off x="310551" y="1316966"/>
            <a:ext cx="49285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Plot</a:t>
            </a: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56D0E99D-8028-4F87-329A-7DA67C6A26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360" y="4553823"/>
            <a:ext cx="2038635" cy="352474"/>
          </a:xfrm>
          <a:prstGeom prst="rect">
            <a:avLst/>
          </a:prstGeom>
        </p:spPr>
      </p:pic>
      <p:pic>
        <p:nvPicPr>
          <p:cNvPr id="13" name="Immagine 12" descr="Immagine che contiene diagramma, testo, Diagramma, linea&#10;&#10;Descrizione generata automaticamente">
            <a:extLst>
              <a:ext uri="{FF2B5EF4-FFF2-40B4-BE49-F238E27FC236}">
                <a16:creationId xmlns:a16="http://schemas.microsoft.com/office/drawing/2014/main" id="{989FBEA7-DE18-8C9C-B1BC-C2D3089043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12" t="6241" r="8648"/>
          <a:stretch/>
        </p:blipFill>
        <p:spPr>
          <a:xfrm>
            <a:off x="3818997" y="1316966"/>
            <a:ext cx="8062452" cy="5135050"/>
          </a:xfrm>
          <a:prstGeom prst="rect">
            <a:avLst/>
          </a:prstGeom>
        </p:spPr>
      </p:pic>
      <p:cxnSp>
        <p:nvCxnSpPr>
          <p:cNvPr id="17" name="Connettore 2 16">
            <a:extLst>
              <a:ext uri="{FF2B5EF4-FFF2-40B4-BE49-F238E27FC236}">
                <a16:creationId xmlns:a16="http://schemas.microsoft.com/office/drawing/2014/main" id="{C83C0DA4-A32C-F95C-1C30-AA1BDCE488BA}"/>
              </a:ext>
            </a:extLst>
          </p:cNvPr>
          <p:cNvCxnSpPr>
            <a:cxnSpLocks/>
          </p:cNvCxnSpPr>
          <p:nvPr/>
        </p:nvCxnSpPr>
        <p:spPr>
          <a:xfrm>
            <a:off x="1892710" y="4906297"/>
            <a:ext cx="2816942" cy="11798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ttore 2 21">
            <a:extLst>
              <a:ext uri="{FF2B5EF4-FFF2-40B4-BE49-F238E27FC236}">
                <a16:creationId xmlns:a16="http://schemas.microsoft.com/office/drawing/2014/main" id="{85403599-B7CB-28F5-B3D3-A9C59DD2BE5E}"/>
              </a:ext>
            </a:extLst>
          </p:cNvPr>
          <p:cNvCxnSpPr>
            <a:cxnSpLocks/>
          </p:cNvCxnSpPr>
          <p:nvPr/>
        </p:nvCxnSpPr>
        <p:spPr>
          <a:xfrm>
            <a:off x="3818997" y="2731220"/>
            <a:ext cx="4031226" cy="382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Immagine 26">
            <a:extLst>
              <a:ext uri="{FF2B5EF4-FFF2-40B4-BE49-F238E27FC236}">
                <a16:creationId xmlns:a16="http://schemas.microsoft.com/office/drawing/2014/main" id="{440D4994-4944-4ADF-DF5D-5CF3741F0B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7970" y="2578799"/>
            <a:ext cx="3429479" cy="304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8407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2AC549-9452-B525-3061-DDFFF3195B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1A612795-6BB0-91DE-188A-874A4F6709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08452D6C-2C8F-A5DA-9998-82E49530384A}"/>
              </a:ext>
            </a:extLst>
          </p:cNvPr>
          <p:cNvSpPr txBox="1"/>
          <p:nvPr/>
        </p:nvSpPr>
        <p:spPr>
          <a:xfrm>
            <a:off x="310551" y="1316966"/>
            <a:ext cx="49285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Plot</a:t>
            </a:r>
          </a:p>
        </p:txBody>
      </p:sp>
      <p:pic>
        <p:nvPicPr>
          <p:cNvPr id="27" name="Immagine 26">
            <a:extLst>
              <a:ext uri="{FF2B5EF4-FFF2-40B4-BE49-F238E27FC236}">
                <a16:creationId xmlns:a16="http://schemas.microsoft.com/office/drawing/2014/main" id="{C559089D-8754-5893-A0E4-67D20347A1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4706" y="6169667"/>
            <a:ext cx="3429479" cy="304843"/>
          </a:xfrm>
          <a:prstGeom prst="rect">
            <a:avLst/>
          </a:prstGeom>
        </p:spPr>
      </p:pic>
      <p:pic>
        <p:nvPicPr>
          <p:cNvPr id="3" name="Immagine 2" descr="Immagine che contiene diagramma, Diagramma, linea, testo&#10;&#10;Descrizione generata automaticamente">
            <a:extLst>
              <a:ext uri="{FF2B5EF4-FFF2-40B4-BE49-F238E27FC236}">
                <a16:creationId xmlns:a16="http://schemas.microsoft.com/office/drawing/2014/main" id="{CDD56C7C-7957-F677-0020-4B6E931E4D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9" t="6006" r="7678"/>
          <a:stretch/>
        </p:blipFill>
        <p:spPr>
          <a:xfrm>
            <a:off x="5962430" y="1316966"/>
            <a:ext cx="5919019" cy="4700280"/>
          </a:xfrm>
          <a:prstGeom prst="rect">
            <a:avLst/>
          </a:prstGeom>
        </p:spPr>
      </p:pic>
      <p:pic>
        <p:nvPicPr>
          <p:cNvPr id="5" name="Immagine 4" descr="Immagine che contiene testo, diagramma, Diagramma, linea&#10;&#10;Descrizione generata automaticamente">
            <a:extLst>
              <a:ext uri="{FF2B5EF4-FFF2-40B4-BE49-F238E27FC236}">
                <a16:creationId xmlns:a16="http://schemas.microsoft.com/office/drawing/2014/main" id="{941D7203-511D-5545-7F39-1207AD864A7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1" t="5023" r="7330"/>
          <a:stretch/>
        </p:blipFill>
        <p:spPr>
          <a:xfrm>
            <a:off x="117988" y="1852027"/>
            <a:ext cx="5663380" cy="4470062"/>
          </a:xfrm>
          <a:prstGeom prst="rect">
            <a:avLst/>
          </a:prstGeom>
        </p:spPr>
      </p:pic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F230E68C-8F35-E752-1288-0A36E224899B}"/>
              </a:ext>
            </a:extLst>
          </p:cNvPr>
          <p:cNvCxnSpPr>
            <a:cxnSpLocks/>
          </p:cNvCxnSpPr>
          <p:nvPr/>
        </p:nvCxnSpPr>
        <p:spPr>
          <a:xfrm flipH="1">
            <a:off x="8062452" y="3224981"/>
            <a:ext cx="2694038" cy="29446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518A5341-953C-03BD-8DD4-EBC23D91BDED}"/>
              </a:ext>
            </a:extLst>
          </p:cNvPr>
          <p:cNvCxnSpPr>
            <a:cxnSpLocks/>
          </p:cNvCxnSpPr>
          <p:nvPr/>
        </p:nvCxnSpPr>
        <p:spPr>
          <a:xfrm>
            <a:off x="4589625" y="3429000"/>
            <a:ext cx="1742349" cy="26057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30606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2ECACB-DA18-F1D1-33AB-0908E6C6FB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2058F34D-B015-39CB-6049-28495046B4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olo 1">
            <a:extLst>
              <a:ext uri="{FF2B5EF4-FFF2-40B4-BE49-F238E27FC236}">
                <a16:creationId xmlns:a16="http://schemas.microsoft.com/office/drawing/2014/main" id="{0588E0AF-F088-653C-C3DB-72B8706676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806" y="3429000"/>
            <a:ext cx="11736387" cy="1189038"/>
          </a:xfrm>
        </p:spPr>
        <p:txBody>
          <a:bodyPr>
            <a:normAutofit/>
          </a:bodyPr>
          <a:lstStyle/>
          <a:p>
            <a:pPr algn="ctr"/>
            <a:r>
              <a:rPr lang="it-IT" sz="3200" dirty="0"/>
              <a:t>REGULATION</a:t>
            </a:r>
            <a:endParaRPr lang="it-IT" sz="3200" b="0" dirty="0"/>
          </a:p>
        </p:txBody>
      </p:sp>
    </p:spTree>
    <p:extLst>
      <p:ext uri="{BB962C8B-B14F-4D97-AF65-F5344CB8AC3E}">
        <p14:creationId xmlns:p14="http://schemas.microsoft.com/office/powerpoint/2010/main" val="93811060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8D7437-C486-E564-C8DF-470CC91612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B32953D4-FE61-D01F-EA0A-19DCE5D11B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olo 1">
            <a:extLst>
              <a:ext uri="{FF2B5EF4-FFF2-40B4-BE49-F238E27FC236}">
                <a16:creationId xmlns:a16="http://schemas.microsoft.com/office/drawing/2014/main" id="{DD8BF2DD-E63A-4B77-4378-EB5E5E32F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000" y="899221"/>
            <a:ext cx="11736000" cy="1188000"/>
          </a:xfrm>
        </p:spPr>
        <p:txBody>
          <a:bodyPr>
            <a:normAutofit/>
          </a:bodyPr>
          <a:lstStyle/>
          <a:p>
            <a:pPr algn="ctr"/>
            <a:r>
              <a:rPr lang="it-IT" sz="2400" dirty="0" err="1"/>
              <a:t>Cartesian</a:t>
            </a:r>
            <a:r>
              <a:rPr lang="it-IT" sz="2400" dirty="0"/>
              <a:t> </a:t>
            </a:r>
            <a:r>
              <a:rPr lang="it-IT" sz="2400" dirty="0" err="1"/>
              <a:t>regulation</a:t>
            </a:r>
            <a:endParaRPr lang="it-IT" sz="2400" dirty="0"/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97EA348F-FDA5-5A0F-B10A-3EF1FD5ACC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452" y="4747934"/>
            <a:ext cx="4308225" cy="283556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FFE7DD4F-F218-57FD-BA18-6CDC9848CE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0784" y="4747934"/>
            <a:ext cx="1037541" cy="547364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834C290C-71CA-38F2-A427-A8D439BF86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84338" y="5958779"/>
            <a:ext cx="3515216" cy="228632"/>
          </a:xfrm>
          <a:prstGeom prst="rect">
            <a:avLst/>
          </a:prstGeom>
        </p:spPr>
      </p:pic>
      <p:cxnSp>
        <p:nvCxnSpPr>
          <p:cNvPr id="21" name="Connettore 2 20">
            <a:extLst>
              <a:ext uri="{FF2B5EF4-FFF2-40B4-BE49-F238E27FC236}">
                <a16:creationId xmlns:a16="http://schemas.microsoft.com/office/drawing/2014/main" id="{02AB11B3-941C-4383-E553-B1F50DC46C05}"/>
              </a:ext>
            </a:extLst>
          </p:cNvPr>
          <p:cNvCxnSpPr/>
          <p:nvPr/>
        </p:nvCxnSpPr>
        <p:spPr>
          <a:xfrm flipH="1">
            <a:off x="6680784" y="5388077"/>
            <a:ext cx="132971" cy="5707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Immagine 24">
            <a:extLst>
              <a:ext uri="{FF2B5EF4-FFF2-40B4-BE49-F238E27FC236}">
                <a16:creationId xmlns:a16="http://schemas.microsoft.com/office/drawing/2014/main" id="{72B7DA6D-21F8-C868-102A-2EE469DA4E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2047744"/>
            <a:ext cx="12192000" cy="2762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02777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B176EC-2B18-FBCB-5D5D-A823A9D746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48601711-B436-4078-B564-78E2E4382B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637258AB-5D15-82D3-83FA-3A78F2736D47}"/>
              </a:ext>
            </a:extLst>
          </p:cNvPr>
          <p:cNvSpPr txBox="1"/>
          <p:nvPr/>
        </p:nvSpPr>
        <p:spPr>
          <a:xfrm>
            <a:off x="310551" y="1316966"/>
            <a:ext cx="49285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Control </a:t>
            </a:r>
            <a:r>
              <a:rPr kumimoji="0" lang="it-IT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law</a:t>
            </a:r>
            <a:endParaRPr kumimoji="0" lang="it-IT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E43C03FB-48B4-8DAF-E4A7-69A76B6FB8E8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76670D63-C23A-13AA-C3D2-01E8562CB4D7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1237BD53-700D-E08C-EA58-07C964F782D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5645" r="54839" b="35674"/>
          <a:stretch/>
        </p:blipFill>
        <p:spPr>
          <a:xfrm>
            <a:off x="8406740" y="1341929"/>
            <a:ext cx="2379407" cy="1777004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B0597AB3-0EEA-AE74-6355-6EB426E671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80145" y="1717076"/>
            <a:ext cx="3705742" cy="1228896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37A299E2-F327-033E-CC15-16401A2B28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20983" y="4111134"/>
            <a:ext cx="2165637" cy="547273"/>
          </a:xfrm>
          <a:prstGeom prst="rect">
            <a:avLst/>
          </a:prstGeom>
        </p:spPr>
      </p:pic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1C1B92DD-01DD-42C8-BAEC-BA9823723305}"/>
              </a:ext>
            </a:extLst>
          </p:cNvPr>
          <p:cNvCxnSpPr/>
          <p:nvPr/>
        </p:nvCxnSpPr>
        <p:spPr>
          <a:xfrm flipH="1" flipV="1">
            <a:off x="5872294" y="2946010"/>
            <a:ext cx="2548039" cy="9660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Immagine 23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502CB1F0-4C5C-07AF-7EC1-E9940E0D1B0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8" t="6203" r="7235"/>
          <a:stretch/>
        </p:blipFill>
        <p:spPr>
          <a:xfrm>
            <a:off x="146329" y="3146186"/>
            <a:ext cx="4328504" cy="3458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0497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5DCAE3-213A-B18A-9D3E-61929C037E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8B9F64AE-6FAF-AE95-7E64-AED047B5E3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olo 1">
            <a:extLst>
              <a:ext uri="{FF2B5EF4-FFF2-40B4-BE49-F238E27FC236}">
                <a16:creationId xmlns:a16="http://schemas.microsoft.com/office/drawing/2014/main" id="{FBFA34E2-CB33-28C2-1BE6-9636E2AA6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000" y="899221"/>
            <a:ext cx="11736000" cy="1188000"/>
          </a:xfrm>
        </p:spPr>
        <p:txBody>
          <a:bodyPr>
            <a:normAutofit/>
          </a:bodyPr>
          <a:lstStyle/>
          <a:p>
            <a:pPr algn="ctr"/>
            <a:r>
              <a:rPr lang="it-IT" sz="2400" dirty="0"/>
              <a:t>Pose </a:t>
            </a:r>
            <a:r>
              <a:rPr lang="it-IT" sz="2400" dirty="0" err="1"/>
              <a:t>regulation</a:t>
            </a:r>
            <a:endParaRPr lang="it-IT" sz="2400" dirty="0"/>
          </a:p>
        </p:txBody>
      </p:sp>
      <p:pic>
        <p:nvPicPr>
          <p:cNvPr id="18" name="Immagine 17">
            <a:extLst>
              <a:ext uri="{FF2B5EF4-FFF2-40B4-BE49-F238E27FC236}">
                <a16:creationId xmlns:a16="http://schemas.microsoft.com/office/drawing/2014/main" id="{BC7382F1-E3B5-D0E3-B819-DA8E49EC25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4338" y="5958779"/>
            <a:ext cx="3515216" cy="228632"/>
          </a:xfrm>
          <a:prstGeom prst="rect">
            <a:avLst/>
          </a:prstGeom>
        </p:spPr>
      </p:pic>
      <p:cxnSp>
        <p:nvCxnSpPr>
          <p:cNvPr id="21" name="Connettore 2 20">
            <a:extLst>
              <a:ext uri="{FF2B5EF4-FFF2-40B4-BE49-F238E27FC236}">
                <a16:creationId xmlns:a16="http://schemas.microsoft.com/office/drawing/2014/main" id="{783552FE-DAC7-2B9F-C2EE-6A034AA9647B}"/>
              </a:ext>
            </a:extLst>
          </p:cNvPr>
          <p:cNvCxnSpPr/>
          <p:nvPr/>
        </p:nvCxnSpPr>
        <p:spPr>
          <a:xfrm flipH="1">
            <a:off x="6680784" y="5388077"/>
            <a:ext cx="132971" cy="5707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magine 4">
            <a:extLst>
              <a:ext uri="{FF2B5EF4-FFF2-40B4-BE49-F238E27FC236}">
                <a16:creationId xmlns:a16="http://schemas.microsoft.com/office/drawing/2014/main" id="{75C34815-6FED-FC07-A93C-17AF829888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3755" y="4812173"/>
            <a:ext cx="1333686" cy="581106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3C3D0078-BF6C-F641-32BD-798432D2C8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9548" y="4893728"/>
            <a:ext cx="3019846" cy="295316"/>
          </a:xfrm>
          <a:prstGeom prst="rect">
            <a:avLst/>
          </a:prstGeom>
        </p:spPr>
      </p:pic>
      <p:sp>
        <p:nvSpPr>
          <p:cNvPr id="10" name="Segno di moltiplicazione 9">
            <a:extLst>
              <a:ext uri="{FF2B5EF4-FFF2-40B4-BE49-F238E27FC236}">
                <a16:creationId xmlns:a16="http://schemas.microsoft.com/office/drawing/2014/main" id="{DC3B0ECC-037F-4559-6480-A96CECB290FC}"/>
              </a:ext>
            </a:extLst>
          </p:cNvPr>
          <p:cNvSpPr/>
          <p:nvPr/>
        </p:nvSpPr>
        <p:spPr>
          <a:xfrm>
            <a:off x="5821868" y="5936625"/>
            <a:ext cx="481780" cy="386699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376253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450399-CE7D-631D-2D36-29929F99DA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CAC674D-BCBC-0E30-0B77-BDCDD3C70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Framework: </a:t>
            </a:r>
            <a:r>
              <a:rPr lang="it-IT" dirty="0" err="1"/>
              <a:t>unicycle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0315972-048E-52EF-E2C0-8917393485E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6000" y="2341221"/>
            <a:ext cx="5977457" cy="4037808"/>
          </a:xfrm>
        </p:spPr>
        <p:txBody>
          <a:bodyPr>
            <a:normAutofit/>
          </a:bodyPr>
          <a:lstStyle/>
          <a:p>
            <a:pPr>
              <a:buClr>
                <a:srgbClr val="C00000"/>
              </a:buClr>
            </a:pPr>
            <a:r>
              <a:rPr lang="it-IT" sz="1800" dirty="0">
                <a:latin typeface="+mj-lt"/>
                <a:cs typeface="Times New Roman" panose="02020603050405020304" pitchFamily="18" charset="0"/>
              </a:rPr>
              <a:t>The AGV </a:t>
            </a:r>
            <a:r>
              <a:rPr lang="it-IT" sz="1800" dirty="0" err="1">
                <a:latin typeface="+mj-lt"/>
                <a:cs typeface="Times New Roman" panose="02020603050405020304" pitchFamily="18" charset="0"/>
              </a:rPr>
              <a:t>used</a:t>
            </a:r>
            <a:r>
              <a:rPr lang="it-IT" sz="1800" dirty="0">
                <a:latin typeface="+mj-lt"/>
                <a:cs typeface="Times New Roman" panose="02020603050405020304" pitchFamily="18" charset="0"/>
              </a:rPr>
              <a:t> in the project </a:t>
            </a:r>
            <a:r>
              <a:rPr lang="it-IT" sz="1800" dirty="0" err="1">
                <a:latin typeface="+mj-lt"/>
                <a:cs typeface="Times New Roman" panose="02020603050405020304" pitchFamily="18" charset="0"/>
              </a:rPr>
              <a:t>is</a:t>
            </a:r>
            <a:r>
              <a:rPr lang="it-IT" sz="1800" dirty="0">
                <a:latin typeface="+mj-lt"/>
                <a:cs typeface="Times New Roman" panose="02020603050405020304" pitchFamily="18" charset="0"/>
              </a:rPr>
              <a:t> a </a:t>
            </a:r>
            <a:r>
              <a:rPr lang="it-IT" sz="1800" dirty="0" err="1">
                <a:latin typeface="+mj-lt"/>
                <a:cs typeface="Times New Roman" panose="02020603050405020304" pitchFamily="18" charset="0"/>
              </a:rPr>
              <a:t>unicycle</a:t>
            </a:r>
            <a:r>
              <a:rPr lang="it-IT" sz="1800" dirty="0">
                <a:latin typeface="+mj-lt"/>
                <a:cs typeface="Times New Roman" panose="02020603050405020304" pitchFamily="18" charset="0"/>
              </a:rPr>
              <a:t>, a planar </a:t>
            </a:r>
            <a:r>
              <a:rPr lang="it-IT" sz="1800" dirty="0" err="1">
                <a:latin typeface="+mj-lt"/>
                <a:cs typeface="Times New Roman" panose="02020603050405020304" pitchFamily="18" charset="0"/>
              </a:rPr>
              <a:t>vehicle</a:t>
            </a:r>
            <a:r>
              <a:rPr lang="it-IT" sz="1800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it-IT" sz="1800" dirty="0" err="1">
                <a:latin typeface="+mj-lt"/>
                <a:cs typeface="Times New Roman" panose="02020603050405020304" pitchFamily="18" charset="0"/>
              </a:rPr>
              <a:t>which</a:t>
            </a:r>
            <a:r>
              <a:rPr lang="it-IT" sz="1800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it-IT" sz="1800" dirty="0" err="1">
                <a:latin typeface="+mj-lt"/>
                <a:cs typeface="Times New Roman" panose="02020603050405020304" pitchFamily="18" charset="0"/>
              </a:rPr>
              <a:t>is</a:t>
            </a:r>
            <a:r>
              <a:rPr lang="it-IT" sz="1800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it-IT" sz="1800" dirty="0" err="1">
                <a:latin typeface="+mj-lt"/>
                <a:cs typeface="Times New Roman" panose="02020603050405020304" pitchFamily="18" charset="0"/>
              </a:rPr>
              <a:t>described</a:t>
            </a:r>
            <a:r>
              <a:rPr lang="it-IT" sz="1800" dirty="0">
                <a:latin typeface="+mj-lt"/>
                <a:cs typeface="Times New Roman" panose="02020603050405020304" pitchFamily="18" charset="0"/>
              </a:rPr>
              <a:t> by </a:t>
            </a:r>
            <a:r>
              <a:rPr lang="it-IT" sz="1800" dirty="0" err="1">
                <a:latin typeface="+mj-lt"/>
                <a:cs typeface="Times New Roman" panose="02020603050405020304" pitchFamily="18" charset="0"/>
              </a:rPr>
              <a:t>its</a:t>
            </a:r>
            <a:r>
              <a:rPr lang="it-IT" sz="1800" dirty="0">
                <a:latin typeface="+mj-lt"/>
                <a:cs typeface="Times New Roman" panose="02020603050405020304" pitchFamily="18" charset="0"/>
              </a:rPr>
              <a:t> state</a:t>
            </a:r>
          </a:p>
        </p:txBody>
      </p:sp>
      <p:pic>
        <p:nvPicPr>
          <p:cNvPr id="4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A5AF6C12-5CF7-A73C-5545-1BA99DE8CD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riangolo isoscele 4">
            <a:extLst>
              <a:ext uri="{FF2B5EF4-FFF2-40B4-BE49-F238E27FC236}">
                <a16:creationId xmlns:a16="http://schemas.microsoft.com/office/drawing/2014/main" id="{2ECBB66A-89B7-4EB9-E907-B7BEC9AC95FC}"/>
              </a:ext>
            </a:extLst>
          </p:cNvPr>
          <p:cNvSpPr/>
          <p:nvPr/>
        </p:nvSpPr>
        <p:spPr>
          <a:xfrm rot="3481053">
            <a:off x="8814709" y="1854567"/>
            <a:ext cx="504964" cy="825449"/>
          </a:xfrm>
          <a:prstGeom prst="triangl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it-IT" dirty="0"/>
          </a:p>
        </p:txBody>
      </p:sp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CCA8B911-1AAD-DB33-4D3A-3A59BE9317B2}"/>
              </a:ext>
            </a:extLst>
          </p:cNvPr>
          <p:cNvCxnSpPr/>
          <p:nvPr/>
        </p:nvCxnSpPr>
        <p:spPr>
          <a:xfrm flipV="1">
            <a:off x="8262257" y="1341929"/>
            <a:ext cx="0" cy="171695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403C5B14-4719-D32F-8486-DEA015005210}"/>
              </a:ext>
            </a:extLst>
          </p:cNvPr>
          <p:cNvCxnSpPr>
            <a:cxnSpLocks/>
          </p:cNvCxnSpPr>
          <p:nvPr/>
        </p:nvCxnSpPr>
        <p:spPr>
          <a:xfrm>
            <a:off x="8262257" y="3058886"/>
            <a:ext cx="174171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64D1E636-4E3A-63E5-E898-33AAFE5B8E55}"/>
              </a:ext>
            </a:extLst>
          </p:cNvPr>
          <p:cNvCxnSpPr>
            <a:cxnSpLocks/>
          </p:cNvCxnSpPr>
          <p:nvPr/>
        </p:nvCxnSpPr>
        <p:spPr>
          <a:xfrm flipH="1">
            <a:off x="8262257" y="2341221"/>
            <a:ext cx="1132114" cy="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Connettore diritto 15">
            <a:extLst>
              <a:ext uri="{FF2B5EF4-FFF2-40B4-BE49-F238E27FC236}">
                <a16:creationId xmlns:a16="http://schemas.microsoft.com/office/drawing/2014/main" id="{EB703306-9C06-7240-3734-BDABF189E1B6}"/>
              </a:ext>
            </a:extLst>
          </p:cNvPr>
          <p:cNvCxnSpPr>
            <a:cxnSpLocks/>
          </p:cNvCxnSpPr>
          <p:nvPr/>
        </p:nvCxnSpPr>
        <p:spPr>
          <a:xfrm>
            <a:off x="8904514" y="2342013"/>
            <a:ext cx="0" cy="716873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7F6CD664-4375-8767-DC06-CC079FA00390}"/>
              </a:ext>
            </a:extLst>
          </p:cNvPr>
          <p:cNvSpPr txBox="1"/>
          <p:nvPr/>
        </p:nvSpPr>
        <p:spPr>
          <a:xfrm>
            <a:off x="7936901" y="2157348"/>
            <a:ext cx="246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y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D4AB1D3D-34EF-B483-5EF4-BF71BDBCD21B}"/>
              </a:ext>
            </a:extLst>
          </p:cNvPr>
          <p:cNvSpPr txBox="1"/>
          <p:nvPr/>
        </p:nvSpPr>
        <p:spPr>
          <a:xfrm>
            <a:off x="8760323" y="3058886"/>
            <a:ext cx="246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x</a:t>
            </a:r>
          </a:p>
        </p:txBody>
      </p:sp>
      <p:cxnSp>
        <p:nvCxnSpPr>
          <p:cNvPr id="23" name="Connettore diritto 22">
            <a:extLst>
              <a:ext uri="{FF2B5EF4-FFF2-40B4-BE49-F238E27FC236}">
                <a16:creationId xmlns:a16="http://schemas.microsoft.com/office/drawing/2014/main" id="{B911FD0A-7148-AF81-BA1B-EA0C8B952483}"/>
              </a:ext>
            </a:extLst>
          </p:cNvPr>
          <p:cNvCxnSpPr>
            <a:cxnSpLocks/>
          </p:cNvCxnSpPr>
          <p:nvPr/>
        </p:nvCxnSpPr>
        <p:spPr>
          <a:xfrm flipH="1">
            <a:off x="8904514" y="1747221"/>
            <a:ext cx="979715" cy="59400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6" name="Arco 25">
            <a:extLst>
              <a:ext uri="{FF2B5EF4-FFF2-40B4-BE49-F238E27FC236}">
                <a16:creationId xmlns:a16="http://schemas.microsoft.com/office/drawing/2014/main" id="{6B8F4A93-C110-18AD-2FB7-80DE5D8213E5}"/>
              </a:ext>
            </a:extLst>
          </p:cNvPr>
          <p:cNvSpPr/>
          <p:nvPr/>
        </p:nvSpPr>
        <p:spPr>
          <a:xfrm rot="3251058">
            <a:off x="9007607" y="2079043"/>
            <a:ext cx="315068" cy="242729"/>
          </a:xfrm>
          <a:prstGeom prst="arc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114C15C5-8D8E-4B3F-B603-08D118938451}"/>
              </a:ext>
            </a:extLst>
          </p:cNvPr>
          <p:cNvSpPr txBox="1"/>
          <p:nvPr/>
        </p:nvSpPr>
        <p:spPr>
          <a:xfrm>
            <a:off x="9282084" y="2019196"/>
            <a:ext cx="381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θ</a:t>
            </a:r>
            <a:endParaRPr lang="it-IT" dirty="0"/>
          </a:p>
        </p:txBody>
      </p:sp>
      <p:pic>
        <p:nvPicPr>
          <p:cNvPr id="29" name="Immagine 28">
            <a:extLst>
              <a:ext uri="{FF2B5EF4-FFF2-40B4-BE49-F238E27FC236}">
                <a16:creationId xmlns:a16="http://schemas.microsoft.com/office/drawing/2014/main" id="{BE6F2906-9342-9F04-A13B-AB509F3598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798" y="3038737"/>
            <a:ext cx="6932147" cy="3819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45813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A92E5E-B171-BBA0-BD38-387A658175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0C3FB6F6-22AE-DBAD-9B51-5C82CDDE78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8">
            <a:extLst>
              <a:ext uri="{FF2B5EF4-FFF2-40B4-BE49-F238E27FC236}">
                <a16:creationId xmlns:a16="http://schemas.microsoft.com/office/drawing/2014/main" id="{300BEFAD-26FE-BFF7-27A0-A05260B4FDAB}"/>
              </a:ext>
            </a:extLst>
          </p:cNvPr>
          <p:cNvSpPr txBox="1"/>
          <p:nvPr/>
        </p:nvSpPr>
        <p:spPr>
          <a:xfrm>
            <a:off x="310551" y="1316966"/>
            <a:ext cx="49285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State </a:t>
            </a:r>
            <a:r>
              <a:rPr kumimoji="0" lang="it-IT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trasformation</a:t>
            </a:r>
            <a:endParaRPr kumimoji="0" lang="it-IT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69436E61-86E9-25EF-701E-39ABAC5ABD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5242" y="1207635"/>
            <a:ext cx="1834062" cy="1648232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73C4039B-BB82-C3CA-36E6-5CA38B9EAA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551" y="1921049"/>
            <a:ext cx="2488074" cy="4713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10366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9F81C5-191B-A54C-8AB2-2BF663C793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563EF862-7AD8-7FFA-9B70-BD783A99AB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2786" y="1250243"/>
            <a:ext cx="5477639" cy="1962424"/>
          </a:xfrm>
          <a:prstGeom prst="rect">
            <a:avLst/>
          </a:prstGeom>
        </p:spPr>
      </p:pic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8D27D8EB-E9D9-6F77-E51A-0EE2AFD063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D64A3FF3-3251-FE61-FC77-DB36B59A0C02}"/>
              </a:ext>
            </a:extLst>
          </p:cNvPr>
          <p:cNvSpPr txBox="1"/>
          <p:nvPr/>
        </p:nvSpPr>
        <p:spPr>
          <a:xfrm>
            <a:off x="310551" y="1316966"/>
            <a:ext cx="49285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Control </a:t>
            </a:r>
            <a:r>
              <a:rPr kumimoji="0" lang="it-IT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law</a:t>
            </a:r>
            <a:endParaRPr kumimoji="0" lang="it-IT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71BCF8DD-8372-774B-C621-B380A5C887A5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AC3BADF-C001-5C02-68CF-5707F08754C5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B7D015A8-434A-A232-5B9B-82F1F32260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79377" y="1381588"/>
            <a:ext cx="2181529" cy="1371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69559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4824B18-3F7B-AD45-5756-5DB1840B6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000" y="153929"/>
            <a:ext cx="11736000" cy="1188000"/>
          </a:xfrm>
        </p:spPr>
        <p:txBody>
          <a:bodyPr/>
          <a:lstStyle/>
          <a:p>
            <a:r>
              <a:rPr lang="it-IT" dirty="0"/>
              <a:t>Plots of </a:t>
            </a:r>
            <a:r>
              <a:rPr lang="it-IT" dirty="0" err="1"/>
              <a:t>all</a:t>
            </a:r>
            <a:r>
              <a:rPr lang="it-IT" dirty="0"/>
              <a:t> controllers </a:t>
            </a:r>
            <a:r>
              <a:rPr lang="it-IT" dirty="0" err="1"/>
              <a:t>together</a:t>
            </a:r>
            <a:endParaRPr lang="it-IT" dirty="0"/>
          </a:p>
        </p:txBody>
      </p:sp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179D22A-A3D7-0868-3FB1-9BE0B127C1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64763"/>
            <a:ext cx="12192000" cy="5593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40847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81A2B64-4620-196E-0BB7-E7758E0743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64763"/>
            <a:ext cx="12192000" cy="5593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31014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7E13A6C-E5E1-D294-307E-422CE472A6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64763"/>
            <a:ext cx="12192000" cy="5593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70518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4824B18-3F7B-AD45-5756-5DB1840B6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80C1B7A-3BE4-8228-18EA-8D2E595B5A6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9A32D905-A4A0-5C3F-4C6F-4D0062E3B71C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506E2F50-7938-5611-C809-F6162C0A9549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453094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4824B18-3F7B-AD45-5756-5DB1840B6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80C1B7A-3BE4-8228-18EA-8D2E595B5A6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9A32D905-A4A0-5C3F-4C6F-4D0062E3B71C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506E2F50-7938-5611-C809-F6162C0A9549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349570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4824B18-3F7B-AD45-5756-5DB1840B6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80C1B7A-3BE4-8228-18EA-8D2E595B5A6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9A32D905-A4A0-5C3F-4C6F-4D0062E3B71C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506E2F50-7938-5611-C809-F6162C0A9549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86138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4824B18-3F7B-AD45-5756-5DB1840B6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latin typeface="Arial"/>
                <a:cs typeface="Arial"/>
              </a:rPr>
              <a:t>Framework: </a:t>
            </a:r>
            <a:r>
              <a:rPr lang="it-IT" dirty="0" err="1">
                <a:latin typeface="Arial"/>
                <a:cs typeface="Arial"/>
              </a:rPr>
              <a:t>trajectory</a:t>
            </a:r>
            <a:endParaRPr lang="en-US" dirty="0"/>
          </a:p>
        </p:txBody>
      </p:sp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31F379AA-FA9F-EEA8-535F-D4C87AE834B3}"/>
              </a:ext>
            </a:extLst>
          </p:cNvPr>
          <p:cNvSpPr txBox="1"/>
          <p:nvPr/>
        </p:nvSpPr>
        <p:spPr>
          <a:xfrm>
            <a:off x="322982" y="2558849"/>
            <a:ext cx="511748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dirty="0"/>
              <a:t>To design the desired trajectory, a series of waypoints was defined. These waypoints were then interpolated using cubic spline interpolation to ensure a continuous path</a:t>
            </a:r>
          </a:p>
          <a:p>
            <a:pPr marL="285750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dirty="0"/>
              <a:t>To test controllers' functionalities on a non-continuous path, a sharp square-angle turn is added to the path</a:t>
            </a:r>
            <a:endParaRPr lang="it-IT" dirty="0"/>
          </a:p>
        </p:txBody>
      </p:sp>
      <p:pic>
        <p:nvPicPr>
          <p:cNvPr id="24" name="Immagine 23" descr="Immagine che contiene schermata, design, Rettangolo, linea&#10;&#10;Descrizione generata automaticamente">
            <a:extLst>
              <a:ext uri="{FF2B5EF4-FFF2-40B4-BE49-F238E27FC236}">
                <a16:creationId xmlns:a16="http://schemas.microsoft.com/office/drawing/2014/main" id="{E001C99C-7F62-1DAC-5613-A68BB2A947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1" t="15369" r="-215" b="12393"/>
          <a:stretch/>
        </p:blipFill>
        <p:spPr>
          <a:xfrm>
            <a:off x="5440468" y="2528617"/>
            <a:ext cx="6588379" cy="3156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1509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4824B18-3F7B-AD45-5756-5DB1840B6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Obstacle</a:t>
            </a:r>
            <a:r>
              <a:rPr lang="it-IT" dirty="0"/>
              <a:t> </a:t>
            </a:r>
            <a:r>
              <a:rPr lang="it-IT" dirty="0" err="1"/>
              <a:t>avoidance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80C1B7A-3BE4-8228-18EA-8D2E595B5A6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94742" y="2341221"/>
            <a:ext cx="5380941" cy="3578539"/>
          </a:xfrm>
        </p:spPr>
        <p:txBody>
          <a:bodyPr>
            <a:normAutofit/>
          </a:bodyPr>
          <a:lstStyle/>
          <a:p>
            <a:pPr marL="457200" indent="-45720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it-IT" sz="1800" dirty="0"/>
              <a:t>The </a:t>
            </a:r>
            <a:r>
              <a:rPr lang="it-IT" sz="1800" dirty="0" err="1"/>
              <a:t>unicyle</a:t>
            </a:r>
            <a:r>
              <a:rPr lang="it-IT" sz="1800" dirty="0"/>
              <a:t> after </a:t>
            </a:r>
            <a:r>
              <a:rPr lang="it-IT" sz="1800" dirty="0" err="1"/>
              <a:t>detecting</a:t>
            </a:r>
            <a:r>
              <a:rPr lang="it-IT" sz="1800" dirty="0"/>
              <a:t> the </a:t>
            </a:r>
            <a:r>
              <a:rPr lang="it-IT" sz="1800" dirty="0" err="1"/>
              <a:t>obstacle</a:t>
            </a:r>
            <a:r>
              <a:rPr lang="it-IT" sz="1800" dirty="0"/>
              <a:t> </a:t>
            </a:r>
            <a:r>
              <a:rPr lang="it-IT" sz="1800" dirty="0" err="1"/>
              <a:t>progressively</a:t>
            </a:r>
            <a:r>
              <a:rPr lang="it-IT" sz="1800" dirty="0"/>
              <a:t> </a:t>
            </a:r>
            <a:r>
              <a:rPr lang="it-IT" sz="1800" dirty="0" err="1"/>
              <a:t>reaches</a:t>
            </a:r>
            <a:r>
              <a:rPr lang="it-IT" sz="1800" dirty="0"/>
              <a:t> the second lane, after </a:t>
            </a:r>
            <a:r>
              <a:rPr lang="it-IT" sz="1800" dirty="0" err="1"/>
              <a:t>overtaking</a:t>
            </a:r>
            <a:r>
              <a:rPr lang="it-IT" sz="1800" dirty="0"/>
              <a:t> the </a:t>
            </a:r>
            <a:r>
              <a:rPr lang="it-IT" sz="1800" dirty="0" err="1"/>
              <a:t>obstacle</a:t>
            </a:r>
            <a:r>
              <a:rPr lang="it-IT" sz="1800" dirty="0"/>
              <a:t> </a:t>
            </a:r>
            <a:r>
              <a:rPr lang="it-IT" sz="1800" dirty="0" err="1"/>
              <a:t>it</a:t>
            </a:r>
            <a:r>
              <a:rPr lang="it-IT" sz="1800" dirty="0"/>
              <a:t> </a:t>
            </a:r>
            <a:r>
              <a:rPr lang="it-IT" sz="1800" dirty="0" err="1"/>
              <a:t>progressively</a:t>
            </a:r>
            <a:r>
              <a:rPr lang="it-IT" sz="1800" dirty="0"/>
              <a:t> </a:t>
            </a:r>
            <a:r>
              <a:rPr lang="it-IT" sz="1800" dirty="0" err="1"/>
              <a:t>returns</a:t>
            </a:r>
            <a:r>
              <a:rPr lang="it-IT" sz="1800" dirty="0"/>
              <a:t> to the first lane</a:t>
            </a:r>
          </a:p>
          <a:p>
            <a:pPr>
              <a:buClr>
                <a:srgbClr val="C00000"/>
              </a:buClr>
            </a:pPr>
            <a:endParaRPr lang="it-IT" sz="1800" dirty="0"/>
          </a:p>
          <a:p>
            <a:pPr marL="457200" indent="-457200">
              <a:buClr>
                <a:srgbClr val="C00000"/>
              </a:buClr>
              <a:buFont typeface="Arial" panose="020B0604020202020204" pitchFamily="34" charset="0"/>
              <a:buChar char="•"/>
            </a:pPr>
            <a:endParaRPr lang="it-IT" sz="1800" dirty="0"/>
          </a:p>
          <a:p>
            <a:pPr marL="457200" indent="-45720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it-IT" sz="1800" dirty="0"/>
              <a:t>To </a:t>
            </a:r>
            <a:r>
              <a:rPr lang="it-IT" sz="1800" dirty="0" err="1"/>
              <a:t>ensure</a:t>
            </a:r>
            <a:r>
              <a:rPr lang="it-IT" sz="1800" dirty="0"/>
              <a:t> a </a:t>
            </a:r>
            <a:r>
              <a:rPr lang="it-IT" sz="1800" dirty="0" err="1"/>
              <a:t>smooth</a:t>
            </a:r>
            <a:r>
              <a:rPr lang="it-IT" sz="1800" dirty="0"/>
              <a:t> and </a:t>
            </a:r>
            <a:r>
              <a:rPr lang="it-IT" sz="1800" dirty="0" err="1"/>
              <a:t>continuous</a:t>
            </a:r>
            <a:r>
              <a:rPr lang="it-IT" sz="1800" dirty="0"/>
              <a:t> </a:t>
            </a:r>
            <a:r>
              <a:rPr lang="it-IT" sz="1800" dirty="0" err="1"/>
              <a:t>trajectory</a:t>
            </a:r>
            <a:r>
              <a:rPr lang="it-IT" sz="1800" dirty="0"/>
              <a:t> </a:t>
            </a:r>
            <a:r>
              <a:rPr lang="it-IT" sz="1800" dirty="0" err="1"/>
              <a:t>during</a:t>
            </a:r>
            <a:r>
              <a:rPr lang="it-IT" sz="1800" dirty="0"/>
              <a:t> the </a:t>
            </a:r>
            <a:r>
              <a:rPr lang="it-IT" sz="1800" dirty="0" err="1"/>
              <a:t>changing</a:t>
            </a:r>
            <a:r>
              <a:rPr lang="it-IT" sz="1800" dirty="0"/>
              <a:t> lane procedure a </a:t>
            </a:r>
            <a:r>
              <a:rPr lang="it-IT" sz="1800" dirty="0" err="1"/>
              <a:t>sigmoid</a:t>
            </a:r>
            <a:r>
              <a:rPr lang="it-IT" sz="1800" dirty="0"/>
              <a:t> </a:t>
            </a:r>
            <a:r>
              <a:rPr lang="it-IT" sz="1800" dirty="0" err="1"/>
              <a:t>function</a:t>
            </a:r>
            <a:r>
              <a:rPr lang="it-IT" sz="1800" dirty="0"/>
              <a:t> </a:t>
            </a:r>
            <a:r>
              <a:rPr lang="it-IT" sz="1800" dirty="0" err="1"/>
              <a:t>has</a:t>
            </a:r>
            <a:r>
              <a:rPr lang="it-IT" sz="1800" dirty="0"/>
              <a:t> </a:t>
            </a:r>
            <a:r>
              <a:rPr lang="it-IT" sz="1800" dirty="0" err="1"/>
              <a:t>been</a:t>
            </a:r>
            <a:r>
              <a:rPr lang="it-IT" sz="1800" dirty="0"/>
              <a:t> </a:t>
            </a:r>
            <a:r>
              <a:rPr lang="it-IT" sz="1800" dirty="0" err="1"/>
              <a:t>used</a:t>
            </a:r>
            <a:endParaRPr lang="it-IT" sz="1800" dirty="0"/>
          </a:p>
        </p:txBody>
      </p:sp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magine 9" descr="Immagine che contiene schermata, design, Rettangolo, linea&#10;&#10;Descrizione generata automaticamente">
            <a:extLst>
              <a:ext uri="{FF2B5EF4-FFF2-40B4-BE49-F238E27FC236}">
                <a16:creationId xmlns:a16="http://schemas.microsoft.com/office/drawing/2014/main" id="{1C2C6CAF-8052-852C-BDEF-D757240EF87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3" t="15494" r="-2086" b="12734"/>
          <a:stretch/>
        </p:blipFill>
        <p:spPr>
          <a:xfrm>
            <a:off x="5677067" y="1747221"/>
            <a:ext cx="6413549" cy="2946322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FF158229-6334-38B7-95FF-203608456D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5187" y="5035773"/>
            <a:ext cx="6253985" cy="138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2158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4824B18-3F7B-AD45-5756-5DB1840B6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Obstacle</a:t>
            </a:r>
            <a:r>
              <a:rPr lang="it-IT" dirty="0"/>
              <a:t> </a:t>
            </a:r>
            <a:r>
              <a:rPr lang="it-IT" dirty="0" err="1"/>
              <a:t>avoidance</a:t>
            </a:r>
            <a:endParaRPr lang="it-IT" dirty="0"/>
          </a:p>
        </p:txBody>
      </p:sp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B0CFB0D5-3233-B029-D029-462C2322D0F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232" b="4232"/>
          <a:stretch/>
        </p:blipFill>
        <p:spPr>
          <a:xfrm>
            <a:off x="550996" y="2729114"/>
            <a:ext cx="3600635" cy="3619686"/>
          </a:xfrm>
          <a:prstGeom prst="rect">
            <a:avLst/>
          </a:prstGeom>
        </p:spPr>
      </p:pic>
      <p:sp>
        <p:nvSpPr>
          <p:cNvPr id="11" name="Arrow: Right 12">
            <a:extLst>
              <a:ext uri="{FF2B5EF4-FFF2-40B4-BE49-F238E27FC236}">
                <a16:creationId xmlns:a16="http://schemas.microsoft.com/office/drawing/2014/main" id="{39F888CB-FBA2-6921-C1C1-8312FEDC6F7E}"/>
              </a:ext>
            </a:extLst>
          </p:cNvPr>
          <p:cNvSpPr/>
          <p:nvPr/>
        </p:nvSpPr>
        <p:spPr>
          <a:xfrm rot="-540000">
            <a:off x="2970636" y="3975582"/>
            <a:ext cx="1551628" cy="17140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3229F772-C2C4-7C92-3F80-AD5E396757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04010" y="2023619"/>
            <a:ext cx="7370276" cy="468152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8CE7B7E-6485-4FFB-163E-09516AE857D9}"/>
              </a:ext>
            </a:extLst>
          </p:cNvPr>
          <p:cNvSpPr/>
          <p:nvPr/>
        </p:nvSpPr>
        <p:spPr>
          <a:xfrm>
            <a:off x="4604010" y="2826983"/>
            <a:ext cx="7370276" cy="743531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3">
            <a:extLst>
              <a:ext uri="{FF2B5EF4-FFF2-40B4-BE49-F238E27FC236}">
                <a16:creationId xmlns:a16="http://schemas.microsoft.com/office/drawing/2014/main" id="{E24B55D8-688B-2505-C764-1826432312FB}"/>
              </a:ext>
            </a:extLst>
          </p:cNvPr>
          <p:cNvSpPr/>
          <p:nvPr/>
        </p:nvSpPr>
        <p:spPr>
          <a:xfrm>
            <a:off x="4604010" y="6433457"/>
            <a:ext cx="4420247" cy="27168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1704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167AED-3C14-D93F-0735-DC921DF4CE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E453149-83CB-FA16-221D-B8BB12A9AE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429000"/>
            <a:ext cx="12192000" cy="1188000"/>
          </a:xfrm>
        </p:spPr>
        <p:txBody>
          <a:bodyPr/>
          <a:lstStyle/>
          <a:p>
            <a:r>
              <a:rPr lang="it-IT" sz="3600" dirty="0">
                <a:latin typeface="Arial"/>
                <a:cs typeface="Arial"/>
              </a:rPr>
              <a:t>TRAJECTORY TRACKING - STATE ERROR FEEDBACK</a:t>
            </a:r>
            <a:endParaRPr lang="en-US" dirty="0"/>
          </a:p>
        </p:txBody>
      </p:sp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86EF490E-03B5-8A25-A9B6-35789C6BC2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35397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4824B18-3F7B-AD45-5756-5DB1840B6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68" y="1153221"/>
            <a:ext cx="12181932" cy="1188000"/>
          </a:xfrm>
        </p:spPr>
        <p:txBody>
          <a:bodyPr>
            <a:normAutofit/>
          </a:bodyPr>
          <a:lstStyle/>
          <a:p>
            <a:pPr algn="ctr"/>
            <a:r>
              <a:rPr lang="it-IT" sz="2500" dirty="0">
                <a:latin typeface="Arial"/>
                <a:cs typeface="Arial"/>
              </a:rPr>
              <a:t>Linear case</a:t>
            </a:r>
            <a:endParaRPr lang="it-IT" sz="2500" dirty="0"/>
          </a:p>
        </p:txBody>
      </p:sp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state error feedback trajectory tracking, linear controller">
            <a:extLst>
              <a:ext uri="{FF2B5EF4-FFF2-40B4-BE49-F238E27FC236}">
                <a16:creationId xmlns:a16="http://schemas.microsoft.com/office/drawing/2014/main" id="{7F5FC51C-1626-D57C-7551-88C03B187F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04" y="2354222"/>
            <a:ext cx="12181932" cy="30284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2830CC8-3189-8EA2-B463-CAAA4FFC15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324672"/>
            <a:ext cx="6085932" cy="103729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80D0AB7-BBF5-3920-0017-EEF276BF6B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06070" y="5268069"/>
            <a:ext cx="5889373" cy="1420838"/>
          </a:xfrm>
          <a:prstGeom prst="rect">
            <a:avLst/>
          </a:prstGeom>
        </p:spPr>
      </p:pic>
      <p:sp>
        <p:nvSpPr>
          <p:cNvPr id="15" name="Segnaposto contenuto 2">
            <a:extLst>
              <a:ext uri="{FF2B5EF4-FFF2-40B4-BE49-F238E27FC236}">
                <a16:creationId xmlns:a16="http://schemas.microsoft.com/office/drawing/2014/main" id="{30A10C95-C5FF-E9F9-E1F5-7A7920EE2FD5}"/>
              </a:ext>
            </a:extLst>
          </p:cNvPr>
          <p:cNvSpPr txBox="1">
            <a:spLocks/>
          </p:cNvSpPr>
          <p:nvPr/>
        </p:nvSpPr>
        <p:spPr>
          <a:xfrm>
            <a:off x="1" y="2041362"/>
            <a:ext cx="8412480" cy="36933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800" dirty="0">
                <a:cs typeface="Arial"/>
              </a:rPr>
              <a:t>General </a:t>
            </a:r>
            <a:r>
              <a:rPr lang="it-IT" sz="1800" dirty="0" err="1">
                <a:cs typeface="Arial"/>
              </a:rPr>
              <a:t>overview</a:t>
            </a:r>
            <a:r>
              <a:rPr lang="it-IT" sz="1800" dirty="0">
                <a:cs typeface="Arial"/>
              </a:rPr>
              <a:t> --&gt; </a:t>
            </a:r>
            <a:r>
              <a:rPr lang="it-IT" sz="1800" dirty="0" err="1">
                <a:cs typeface="Arial"/>
              </a:rPr>
              <a:t>explain</a:t>
            </a:r>
            <a:r>
              <a:rPr lang="it-IT" sz="1800" dirty="0">
                <a:cs typeface="Arial"/>
              </a:rPr>
              <a:t> the general </a:t>
            </a:r>
            <a:r>
              <a:rPr lang="it-IT" sz="1800" dirty="0" err="1">
                <a:cs typeface="Arial"/>
              </a:rPr>
              <a:t>strcuture</a:t>
            </a:r>
            <a:r>
              <a:rPr lang="it-IT" sz="1800" dirty="0">
                <a:cs typeface="Arial"/>
              </a:rPr>
              <a:t>, </a:t>
            </a:r>
            <a:r>
              <a:rPr lang="it-IT" sz="1800" dirty="0" err="1">
                <a:cs typeface="Arial"/>
              </a:rPr>
              <a:t>all</a:t>
            </a:r>
            <a:r>
              <a:rPr lang="it-IT" sz="1800" dirty="0">
                <a:cs typeface="Arial"/>
              </a:rPr>
              <a:t> the </a:t>
            </a:r>
            <a:r>
              <a:rPr lang="it-IT" sz="1800" dirty="0" err="1">
                <a:cs typeface="Arial"/>
              </a:rPr>
              <a:t>blocks</a:t>
            </a:r>
            <a:r>
              <a:rPr lang="it-IT" sz="1800" dirty="0">
                <a:cs typeface="Arial"/>
              </a:rPr>
              <a:t> and </a:t>
            </a:r>
            <a:r>
              <a:rPr lang="it-IT" sz="1800" dirty="0" err="1">
                <a:cs typeface="Arial"/>
              </a:rPr>
              <a:t>why</a:t>
            </a:r>
            <a:endParaRPr lang="it-IT" sz="1800" dirty="0" err="1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64CF2FB-C089-AF96-776A-BE0A72056FEE}"/>
              </a:ext>
            </a:extLst>
          </p:cNvPr>
          <p:cNvSpPr txBox="1"/>
          <p:nvPr/>
        </p:nvSpPr>
        <p:spPr>
          <a:xfrm>
            <a:off x="0" y="1475336"/>
            <a:ext cx="564742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cs typeface="Arial"/>
              </a:rPr>
              <a:t>explain also the wrap / unwrap thing ?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5A21A0-3531-0CB4-9480-70C0CCD23446}"/>
              </a:ext>
            </a:extLst>
          </p:cNvPr>
          <p:cNvSpPr txBox="1"/>
          <p:nvPr/>
        </p:nvSpPr>
        <p:spPr>
          <a:xfrm>
            <a:off x="7095799" y="1047979"/>
            <a:ext cx="511634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Explain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 </a:t>
            </a:r>
            <a:r>
              <a:rPr lang="it-IT" dirty="0" err="1"/>
              <a:t>we</a:t>
            </a:r>
            <a:r>
              <a:rPr lang="it-IT" dirty="0"/>
              <a:t> can </a:t>
            </a:r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guarantee</a:t>
            </a:r>
            <a:r>
              <a:rPr lang="it-IT" dirty="0"/>
              <a:t> </a:t>
            </a:r>
            <a:r>
              <a:rPr lang="it-IT" dirty="0" err="1"/>
              <a:t>asymp</a:t>
            </a:r>
            <a:r>
              <a:rPr lang="it-IT" dirty="0"/>
              <a:t> </a:t>
            </a:r>
            <a:r>
              <a:rPr lang="it-IT" dirty="0" err="1"/>
              <a:t>convergence</a:t>
            </a:r>
            <a:r>
              <a:rPr lang="it-IT" dirty="0"/>
              <a:t> cause system TV, </a:t>
            </a:r>
            <a:r>
              <a:rPr lang="it-IT" dirty="0" err="1"/>
              <a:t>but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do </a:t>
            </a:r>
            <a:r>
              <a:rPr lang="it-IT" dirty="0" err="1"/>
              <a:t>have</a:t>
            </a:r>
            <a:r>
              <a:rPr lang="it-IT" dirty="0"/>
              <a:t> </a:t>
            </a:r>
            <a:r>
              <a:rPr lang="it-IT" dirty="0" err="1"/>
              <a:t>convergence</a:t>
            </a:r>
            <a:r>
              <a:rPr lang="it-IT" dirty="0"/>
              <a:t> </a:t>
            </a:r>
            <a:r>
              <a:rPr lang="it-IT" dirty="0" err="1"/>
              <a:t>property</a:t>
            </a:r>
            <a:r>
              <a:rPr lang="it-IT" dirty="0"/>
              <a:t> cause </a:t>
            </a:r>
            <a:r>
              <a:rPr lang="it-IT" dirty="0" err="1"/>
              <a:t>we</a:t>
            </a:r>
            <a:r>
              <a:rPr lang="it-IT" dirty="0"/>
              <a:t> are </a:t>
            </a:r>
            <a:r>
              <a:rPr lang="it-IT" dirty="0" err="1"/>
              <a:t>doing</a:t>
            </a:r>
            <a:r>
              <a:rPr lang="it-IT" dirty="0"/>
              <a:t> </a:t>
            </a:r>
            <a:r>
              <a:rPr lang="it-IT" dirty="0" err="1"/>
              <a:t>rectilinear</a:t>
            </a:r>
            <a:r>
              <a:rPr lang="it-IT" dirty="0"/>
              <a:t> and </a:t>
            </a:r>
            <a:r>
              <a:rPr lang="it-IT" dirty="0" err="1"/>
              <a:t>semicircular</a:t>
            </a:r>
            <a:r>
              <a:rPr lang="it-IT" dirty="0"/>
              <a:t> </a:t>
            </a:r>
            <a:r>
              <a:rPr lang="it-IT" dirty="0" err="1"/>
              <a:t>motions</a:t>
            </a:r>
            <a:r>
              <a:rPr lang="it-IT" dirty="0"/>
              <a:t> so </a:t>
            </a:r>
            <a:r>
              <a:rPr lang="it-IT" dirty="0" err="1"/>
              <a:t>someway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are </a:t>
            </a:r>
            <a:r>
              <a:rPr lang="it-IT" dirty="0" err="1"/>
              <a:t>covered</a:t>
            </a:r>
            <a:r>
              <a:rPr lang="it-IT" dirty="0"/>
              <a:t> by good </a:t>
            </a:r>
            <a:r>
              <a:rPr lang="it-IT" dirty="0" err="1"/>
              <a:t>convergence</a:t>
            </a:r>
            <a:r>
              <a:rPr lang="it-IT" dirty="0"/>
              <a:t> </a:t>
            </a:r>
            <a:r>
              <a:rPr lang="it-IT" dirty="0" err="1"/>
              <a:t>properties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02305464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210</TotalTime>
  <Words>537</Words>
  <Application>Microsoft Office PowerPoint</Application>
  <PresentationFormat>Widescreen</PresentationFormat>
  <Paragraphs>74</Paragraphs>
  <Slides>47</Slides>
  <Notes>0</Notes>
  <HiddenSlides>0</HiddenSlides>
  <MMClips>2</MMClips>
  <ScaleCrop>false</ScaleCrop>
  <HeadingPairs>
    <vt:vector size="6" baseType="variant">
      <vt:variant>
        <vt:lpstr>Caratteri utilizzati</vt:lpstr>
      </vt:variant>
      <vt:variant>
        <vt:i4>2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47</vt:i4>
      </vt:variant>
    </vt:vector>
  </HeadingPairs>
  <TitlesOfParts>
    <vt:vector size="50" baseType="lpstr">
      <vt:lpstr>Arial</vt:lpstr>
      <vt:lpstr>Calibri</vt:lpstr>
      <vt:lpstr>Tema di Office</vt:lpstr>
      <vt:lpstr>Presentazione standard di PowerPoint</vt:lpstr>
      <vt:lpstr>Outline</vt:lpstr>
      <vt:lpstr>Introduction: the "urban mobility challenge"</vt:lpstr>
      <vt:lpstr>Framework: unicycle</vt:lpstr>
      <vt:lpstr>Framework: trajectory</vt:lpstr>
      <vt:lpstr>Obstacle avoidance</vt:lpstr>
      <vt:lpstr>Obstacle avoidance</vt:lpstr>
      <vt:lpstr>TRAJECTORY TRACKING - STATE ERROR FEEDBACK</vt:lpstr>
      <vt:lpstr>Linear case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Video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Video</vt:lpstr>
      <vt:lpstr>TRAJECTORY TRACKING - OUTPUT ERROR FEEDBACK</vt:lpstr>
      <vt:lpstr>Feedback linearization based on a reference point on the sagittal axis</vt:lpstr>
      <vt:lpstr>Presentazione standard di PowerPoint</vt:lpstr>
      <vt:lpstr>Presentazione standard di PowerPoint</vt:lpstr>
      <vt:lpstr>Presentazione standard di PowerPoint</vt:lpstr>
      <vt:lpstr>Feedback linearization based on second order derivatives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REGULATION</vt:lpstr>
      <vt:lpstr>Cartesian regulation</vt:lpstr>
      <vt:lpstr>Presentazione standard di PowerPoint</vt:lpstr>
      <vt:lpstr>Pose regulation</vt:lpstr>
      <vt:lpstr>Presentazione standard di PowerPoint</vt:lpstr>
      <vt:lpstr>Presentazione standard di PowerPoint</vt:lpstr>
      <vt:lpstr>Plots of all controllers together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Alessandro Fattorel</dc:creator>
  <cp:lastModifiedBy>Thomas Zamprogno</cp:lastModifiedBy>
  <cp:revision>371</cp:revision>
  <dcterms:created xsi:type="dcterms:W3CDTF">2023-05-17T11:15:50Z</dcterms:created>
  <dcterms:modified xsi:type="dcterms:W3CDTF">2025-01-05T12:33:12Z</dcterms:modified>
</cp:coreProperties>
</file>